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6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00000000000000000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884C"/>
    <a:srgbClr val="E94E13"/>
    <a:srgbClr val="B9D36E"/>
    <a:srgbClr val="C0DFC3"/>
    <a:srgbClr val="6C9E72"/>
    <a:srgbClr val="F39D48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464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565740" y="514269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E94E13"/>
                </a:solidFill>
                <a:latin typeface="+mn-lt"/>
              </a:rPr>
              <a:t>Harvest Festivals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2" b="31332"/>
          <a:stretch/>
        </p:blipFill>
        <p:spPr>
          <a:xfrm>
            <a:off x="733680" y="1528415"/>
            <a:ext cx="1631584" cy="1810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4790" y="3339191"/>
            <a:ext cx="7986533" cy="2806567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65264" y="2226195"/>
            <a:ext cx="635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/>
              <a:t>What do you know about Harvest Festivals? Are there any harvest songs you like to sing?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769" y="3546743"/>
            <a:ext cx="75791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Today, we are going to learn about Sukkot. Sukkot is a Harvest Festival celebrated by people who belong to the Jewish faith. This is the special Jewish sign. It is called a Star of David.</a:t>
            </a:r>
          </a:p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7" y="4651130"/>
            <a:ext cx="1535225" cy="1767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08" y="972082"/>
            <a:ext cx="2310519" cy="16338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04353" y="1383903"/>
            <a:ext cx="143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1884C"/>
                </a:solidFill>
              </a:rPr>
              <a:t>Talk About It</a:t>
            </a:r>
          </a:p>
        </p:txBody>
      </p:sp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28" y="2773308"/>
            <a:ext cx="3540342" cy="267568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66020" y="5803949"/>
            <a:ext cx="6686568" cy="496544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627795" y="1445906"/>
            <a:ext cx="7724793" cy="1133520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E94E13"/>
                </a:solidFill>
                <a:latin typeface="+mn-lt"/>
              </a:rPr>
              <a:t>What Is Sukkot?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9893" y="5856203"/>
            <a:ext cx="734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dirty="0">
                <a:solidFill>
                  <a:schemeClr val="bg1"/>
                </a:solidFill>
              </a:rPr>
              <a:t>Sukkot is celebrated during the autumn. It lasts for seven days.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534" y="2681591"/>
            <a:ext cx="3463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dirty="0"/>
              <a:t>‘Sukkah’ is a Hebrew word for a kind of tent. The festival of Sukkot is a time to remember how thousands of years ago the Jewish people wandered the desert, trying to find a place to live. Along the way, they built tents out of palm leaves and branches to live in.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056" y="1539745"/>
            <a:ext cx="750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dirty="0">
                <a:solidFill>
                  <a:schemeClr val="bg1"/>
                </a:solidFill>
              </a:rPr>
              <a:t>Jewish people sometimes use a language called Hebrew. Some of their prayers are in Hebrew and their special book, called the Torah,</a:t>
            </a:r>
          </a:p>
          <a:p>
            <a:pPr marL="85725">
              <a:tabLst>
                <a:tab pos="180975" algn="l"/>
              </a:tabLst>
              <a:defRPr/>
            </a:pPr>
            <a:r>
              <a:rPr lang="en-GB" dirty="0">
                <a:solidFill>
                  <a:schemeClr val="bg1"/>
                </a:solidFill>
              </a:rPr>
              <a:t>is written in Hebrew.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0" y="2678056"/>
            <a:ext cx="3714426" cy="2870845"/>
          </a:xfrm>
          <a:prstGeom prst="rect">
            <a:avLst/>
          </a:prstGeom>
          <a:noFill/>
          <a:ln w="571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7100355" y="1901079"/>
            <a:ext cx="1330056" cy="1334034"/>
            <a:chOff x="9022793" y="1224705"/>
            <a:chExt cx="1594884" cy="1599654"/>
          </a:xfrm>
        </p:grpSpPr>
        <p:sp>
          <p:nvSpPr>
            <p:cNvPr id="19" name="Oval 18"/>
            <p:cNvSpPr/>
            <p:nvPr/>
          </p:nvSpPr>
          <p:spPr>
            <a:xfrm>
              <a:off x="9022793" y="1224705"/>
              <a:ext cx="1594884" cy="15996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9022793" y="1224705"/>
              <a:ext cx="1594884" cy="1599654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13000" t="10000" r="12000" b="9000"/>
              </a:stretch>
            </a:blip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6" y="4036739"/>
            <a:ext cx="667097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7" grpId="0"/>
      <p:bldP spid="5" grpId="0"/>
      <p:bldP spid="1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80623" y="40382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E94E13"/>
                </a:solidFill>
                <a:latin typeface="+mn-lt"/>
              </a:rPr>
              <a:t>How Is Sukkot Celebrated?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323" y="1288415"/>
            <a:ext cx="875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sz="2400" dirty="0"/>
              <a:t>To get ready for Sukkot, people start to build a sukkah</a:t>
            </a:r>
            <a:r>
              <a:rPr lang="en-GB" sz="2000" dirty="0"/>
              <a:t>.</a:t>
            </a:r>
          </a:p>
          <a:p>
            <a:pPr marL="85725">
              <a:tabLst>
                <a:tab pos="180975" algn="l"/>
              </a:tabLst>
              <a:defRPr/>
            </a:pPr>
            <a:endParaRPr lang="en-GB" dirty="0"/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03452" y="1811097"/>
            <a:ext cx="8132414" cy="2301071"/>
            <a:chOff x="603452" y="1811097"/>
            <a:chExt cx="8132414" cy="2301071"/>
          </a:xfrm>
        </p:grpSpPr>
        <p:sp>
          <p:nvSpPr>
            <p:cNvPr id="6" name="Rounded Rectangle 5"/>
            <p:cNvSpPr/>
            <p:nvPr/>
          </p:nvSpPr>
          <p:spPr>
            <a:xfrm>
              <a:off x="603452" y="1811097"/>
              <a:ext cx="7974419" cy="1384999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4015" y="1837514"/>
              <a:ext cx="808185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>
                <a:tabLst>
                  <a:tab pos="180975" algn="l"/>
                </a:tabLst>
                <a:defRPr/>
              </a:pPr>
              <a:r>
                <a:rPr lang="en-GB" sz="2000" dirty="0">
                  <a:solidFill>
                    <a:schemeClr val="bg1"/>
                  </a:solidFill>
                </a:rPr>
                <a:t>A sukkah must have at least three walls. These walls can be made out of anything. People often use wood, textiles, brick, metal or stone. </a:t>
              </a:r>
            </a:p>
            <a:p>
              <a:endParaRPr lang="en-GB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6241" y="2793448"/>
              <a:ext cx="1349446" cy="1313302"/>
              <a:chOff x="9734006" y="-875605"/>
              <a:chExt cx="2088108" cy="203217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734006" y="-872268"/>
                <a:ext cx="2088108" cy="202884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734006" y="-875605"/>
                <a:ext cx="2088108" cy="2028842"/>
              </a:xfrm>
              <a:prstGeom prst="ellipse">
                <a:avLst/>
              </a:prstGeom>
              <a:blipFill dpi="0" rotWithShape="1">
                <a:blip r:embed="rId2"/>
                <a:srcRect/>
                <a:stretch>
                  <a:fillRect l="-8000" t="-2000" r="-2000" b="-2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934991" y="2796919"/>
              <a:ext cx="1349447" cy="1311146"/>
              <a:chOff x="10112955" y="-656655"/>
              <a:chExt cx="1771058" cy="172079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0112955" y="-656655"/>
                <a:ext cx="1771057" cy="17207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112956" y="-656655"/>
                <a:ext cx="1771057" cy="172079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l="10000" t="10000" r="10000" b="10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341278" y="2798408"/>
              <a:ext cx="1349561" cy="1312335"/>
              <a:chOff x="9543088" y="-1270752"/>
              <a:chExt cx="1771208" cy="172235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543088" y="-1270752"/>
                <a:ext cx="1771057" cy="17207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543239" y="-1269191"/>
                <a:ext cx="1771057" cy="172079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 l="4000" t="4000" r="4000" b="4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541938" y="2801023"/>
              <a:ext cx="1349446" cy="1311145"/>
              <a:chOff x="9543088" y="-1654321"/>
              <a:chExt cx="1771057" cy="172079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9543088" y="-1654321"/>
                <a:ext cx="1771057" cy="17207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543088" y="-1654321"/>
                <a:ext cx="1771057" cy="1720790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 l="4000" t="4000" r="4000" b="2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126965" y="2795371"/>
              <a:ext cx="1349561" cy="1311145"/>
              <a:chOff x="9691478" y="-976770"/>
              <a:chExt cx="1771208" cy="172079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691478" y="-976770"/>
                <a:ext cx="1771057" cy="17207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691629" y="-976770"/>
                <a:ext cx="1771057" cy="172079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 l="13000" t="7000" r="16000" b="8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02614" y="4070530"/>
            <a:ext cx="8387228" cy="2281546"/>
            <a:chOff x="602614" y="4111474"/>
            <a:chExt cx="8387228" cy="2281546"/>
          </a:xfrm>
        </p:grpSpPr>
        <p:sp>
          <p:nvSpPr>
            <p:cNvPr id="15" name="Rounded Rectangle 14"/>
            <p:cNvSpPr/>
            <p:nvPr/>
          </p:nvSpPr>
          <p:spPr>
            <a:xfrm>
              <a:off x="602614" y="4299101"/>
              <a:ext cx="7974419" cy="1105035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027" y="4111474"/>
              <a:ext cx="829281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>
                <a:tabLst>
                  <a:tab pos="180975" algn="l"/>
                </a:tabLst>
                <a:defRPr/>
              </a:pPr>
              <a:endParaRPr lang="en-GB" sz="2000" dirty="0">
                <a:solidFill>
                  <a:schemeClr val="bg1"/>
                </a:solidFill>
              </a:endParaRPr>
            </a:p>
            <a:p>
              <a:pPr marL="85725">
                <a:tabLst>
                  <a:tab pos="180975" algn="l"/>
                </a:tabLst>
                <a:defRPr/>
              </a:pPr>
              <a:r>
                <a:rPr lang="en-GB" sz="2000" dirty="0">
                  <a:solidFill>
                    <a:schemeClr val="bg1"/>
                  </a:solidFill>
                </a:rPr>
                <a:t>The roof of the sukkah must be something found from the ground, </a:t>
              </a:r>
            </a:p>
            <a:p>
              <a:pPr marL="85725">
                <a:tabLst>
                  <a:tab pos="180975" algn="l"/>
                </a:tabLst>
                <a:defRPr/>
              </a:pPr>
              <a:r>
                <a:rPr lang="en-GB" sz="2000" dirty="0">
                  <a:solidFill>
                    <a:schemeClr val="bg1"/>
                  </a:solidFill>
                </a:rPr>
                <a:t>such as plants, grasses or branches.</a:t>
              </a:r>
            </a:p>
            <a:p>
              <a:endParaRPr lang="en-GB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135757" y="5067759"/>
              <a:ext cx="1362558" cy="1321410"/>
              <a:chOff x="9617638" y="1226816"/>
              <a:chExt cx="1362558" cy="13214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630750" y="1226816"/>
                <a:ext cx="1349446" cy="131114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617638" y="1237081"/>
                <a:ext cx="1349446" cy="1311145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 l="13000" t="7000" r="16000" b="8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955081" y="5081875"/>
              <a:ext cx="1349446" cy="1311145"/>
              <a:chOff x="11266730" y="1882388"/>
              <a:chExt cx="1349446" cy="131114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266730" y="1882388"/>
                <a:ext cx="1349446" cy="131114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266730" y="1882388"/>
                <a:ext cx="1349446" cy="1311145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 l="13000" t="6000" r="14000" b="7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549108" y="5076510"/>
              <a:ext cx="1349446" cy="1311146"/>
              <a:chOff x="10592007" y="4092990"/>
              <a:chExt cx="1349446" cy="131114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0592007" y="4092990"/>
                <a:ext cx="1349446" cy="131114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592007" y="4092991"/>
                <a:ext cx="1349446" cy="1311145"/>
              </a:xfrm>
              <a:prstGeom prst="ellipse">
                <a:avLst/>
              </a:prstGeom>
              <a:blipFill dpi="0" rotWithShape="1">
                <a:blip r:embed="rId9"/>
                <a:srcRect/>
                <a:stretch>
                  <a:fillRect l="9000" t="6000" r="5000" b="1000"/>
                </a:stretch>
              </a:blipFill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3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7797" y="1678851"/>
            <a:ext cx="6158706" cy="2483846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1444" y="1787690"/>
            <a:ext cx="551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sz="2000" dirty="0">
                <a:solidFill>
                  <a:schemeClr val="bg1"/>
                </a:solidFill>
              </a:rPr>
              <a:t>Jewish people spend as much time as possible in their sukkah for the whole week of Sukkot. They eat all their meals in the sukkah and say a prayer to thank God for Sukkot.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80623" y="40382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E94E13"/>
                </a:solidFill>
                <a:latin typeface="+mn-lt"/>
              </a:rPr>
              <a:t>How Is Sukkot Celebrated?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02" y="3114589"/>
            <a:ext cx="3285167" cy="31111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90660" y="3626594"/>
            <a:ext cx="3618080" cy="2599161"/>
            <a:chOff x="1013283" y="3934151"/>
            <a:chExt cx="2859206" cy="2245057"/>
          </a:xfrm>
        </p:grpSpPr>
        <p:sp>
          <p:nvSpPr>
            <p:cNvPr id="13" name="Rectangle 12"/>
            <p:cNvSpPr/>
            <p:nvPr/>
          </p:nvSpPr>
          <p:spPr>
            <a:xfrm>
              <a:off x="1013283" y="3934151"/>
              <a:ext cx="2859206" cy="224505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808" y="4067848"/>
              <a:ext cx="2619875" cy="196490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87" y="1783261"/>
            <a:ext cx="1311377" cy="17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198" y="41094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E94E13"/>
                </a:solidFill>
                <a:latin typeface="+mn-lt"/>
              </a:rPr>
              <a:t>The Four Kinds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6" y="1993506"/>
            <a:ext cx="946980" cy="3204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412" y="1323145"/>
            <a:ext cx="913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180975" algn="l"/>
              </a:tabLst>
              <a:defRPr/>
            </a:pPr>
            <a:r>
              <a:rPr lang="en-GB" sz="2000" dirty="0"/>
              <a:t>As part of the Sukkot celebrations, Jews use something called the</a:t>
            </a:r>
          </a:p>
          <a:p>
            <a:pPr marL="85725">
              <a:tabLst>
                <a:tab pos="180975" algn="l"/>
              </a:tabLst>
              <a:defRPr/>
            </a:pPr>
            <a:r>
              <a:rPr lang="en-GB" sz="2000" dirty="0"/>
              <a:t>Four Kinds.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25" y="5514707"/>
            <a:ext cx="813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People take the Four Kinds, say a special prayer over them and wave them right, left, forward, up, down and backward.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068146" y="2325348"/>
            <a:ext cx="2971555" cy="1192636"/>
            <a:chOff x="1068146" y="2325348"/>
            <a:chExt cx="2971555" cy="1192636"/>
          </a:xfrm>
        </p:grpSpPr>
        <p:grpSp>
          <p:nvGrpSpPr>
            <p:cNvPr id="68" name="Group 67"/>
            <p:cNvGrpSpPr/>
            <p:nvPr/>
          </p:nvGrpSpPr>
          <p:grpSpPr>
            <a:xfrm>
              <a:off x="1068146" y="2325348"/>
              <a:ext cx="1778465" cy="1006198"/>
              <a:chOff x="1068146" y="2325348"/>
              <a:chExt cx="1778465" cy="100619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68146" y="2325348"/>
                <a:ext cx="1778465" cy="923330"/>
              </a:xfrm>
              <a:prstGeom prst="roundRect">
                <a:avLst/>
              </a:prstGeom>
              <a:solidFill>
                <a:srgbClr val="F1884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4289" y="2408216"/>
                <a:ext cx="16923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altLang="en-US" b="1" dirty="0" err="1">
                    <a:solidFill>
                      <a:schemeClr val="bg1"/>
                    </a:solidFill>
                  </a:rPr>
                  <a:t>lulav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pPr>
                  <a:defRPr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palm branch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2683670" y="2821943"/>
              <a:ext cx="1356031" cy="696041"/>
            </a:xfrm>
            <a:prstGeom prst="straightConnector1">
              <a:avLst/>
            </a:prstGeom>
            <a:ln w="28575">
              <a:solidFill>
                <a:srgbClr val="F18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77008" y="3888936"/>
            <a:ext cx="3226025" cy="986715"/>
            <a:chOff x="677008" y="3888936"/>
            <a:chExt cx="3226025" cy="986715"/>
          </a:xfrm>
        </p:grpSpPr>
        <p:grpSp>
          <p:nvGrpSpPr>
            <p:cNvPr id="71" name="Group 70"/>
            <p:cNvGrpSpPr/>
            <p:nvPr/>
          </p:nvGrpSpPr>
          <p:grpSpPr>
            <a:xfrm>
              <a:off x="677008" y="3888936"/>
              <a:ext cx="2366120" cy="986715"/>
              <a:chOff x="677008" y="3888936"/>
              <a:chExt cx="2366120" cy="98671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77008" y="3888936"/>
                <a:ext cx="2180492" cy="874645"/>
              </a:xfrm>
              <a:prstGeom prst="roundRect">
                <a:avLst/>
              </a:prstGeom>
              <a:solidFill>
                <a:srgbClr val="F1884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0710" y="3952321"/>
                <a:ext cx="23424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altLang="en-US" b="1" dirty="0" err="1">
                    <a:solidFill>
                      <a:schemeClr val="bg1"/>
                    </a:solidFill>
                  </a:rPr>
                  <a:t>etrog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pPr>
                  <a:defRPr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a fruit like a lemon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2667000" y="4591050"/>
              <a:ext cx="1236033" cy="249398"/>
            </a:xfrm>
            <a:prstGeom prst="straightConnector1">
              <a:avLst/>
            </a:prstGeom>
            <a:ln w="28575">
              <a:solidFill>
                <a:srgbClr val="F18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19610" y="2212138"/>
            <a:ext cx="3296368" cy="985744"/>
            <a:chOff x="4519610" y="2212138"/>
            <a:chExt cx="3296368" cy="985744"/>
          </a:xfrm>
        </p:grpSpPr>
        <p:grpSp>
          <p:nvGrpSpPr>
            <p:cNvPr id="69" name="Group 68"/>
            <p:cNvGrpSpPr/>
            <p:nvPr/>
          </p:nvGrpSpPr>
          <p:grpSpPr>
            <a:xfrm>
              <a:off x="6037513" y="2212138"/>
              <a:ext cx="1778465" cy="985744"/>
              <a:chOff x="6037513" y="2212138"/>
              <a:chExt cx="1778465" cy="98574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037513" y="2212138"/>
                <a:ext cx="1778465" cy="923330"/>
              </a:xfrm>
              <a:prstGeom prst="roundRect">
                <a:avLst/>
              </a:prstGeom>
              <a:solidFill>
                <a:srgbClr val="F1884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04606" y="2274552"/>
                <a:ext cx="16923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altLang="en-US" b="1" dirty="0" err="1">
                    <a:solidFill>
                      <a:schemeClr val="bg1"/>
                    </a:solidFill>
                  </a:rPr>
                  <a:t>avarot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pPr>
                  <a:defRPr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willow branch</a:t>
                </a:r>
              </a:p>
              <a:p>
                <a:endParaRPr lang="en-GB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H="1" flipV="1">
              <a:off x="4519610" y="2408216"/>
              <a:ext cx="1527428" cy="60370"/>
            </a:xfrm>
            <a:prstGeom prst="straightConnector1">
              <a:avLst/>
            </a:prstGeom>
            <a:ln w="28575">
              <a:solidFill>
                <a:srgbClr val="F18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676775" y="3762375"/>
            <a:ext cx="4143375" cy="1246681"/>
            <a:chOff x="4676775" y="3762375"/>
            <a:chExt cx="4143375" cy="1246681"/>
          </a:xfrm>
        </p:grpSpPr>
        <p:grpSp>
          <p:nvGrpSpPr>
            <p:cNvPr id="70" name="Group 69"/>
            <p:cNvGrpSpPr/>
            <p:nvPr/>
          </p:nvGrpSpPr>
          <p:grpSpPr>
            <a:xfrm>
              <a:off x="6037513" y="3974075"/>
              <a:ext cx="2782637" cy="1034981"/>
              <a:chOff x="6037513" y="3974075"/>
              <a:chExt cx="2782637" cy="103498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037513" y="3974075"/>
                <a:ext cx="2515937" cy="983242"/>
              </a:xfrm>
              <a:prstGeom prst="roundRect">
                <a:avLst/>
              </a:prstGeom>
              <a:solidFill>
                <a:srgbClr val="F1884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92862" y="4085726"/>
                <a:ext cx="2727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altLang="en-US" b="1" dirty="0" err="1">
                    <a:solidFill>
                      <a:schemeClr val="bg1"/>
                    </a:solidFill>
                  </a:rPr>
                  <a:t>handassim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pPr>
                  <a:defRPr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a flower called myrtle</a:t>
                </a:r>
                <a:endParaRPr lang="en-GB" altLang="en-US" b="1" dirty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 flipV="1">
              <a:off x="4676775" y="3762375"/>
              <a:ext cx="1370264" cy="615660"/>
            </a:xfrm>
            <a:prstGeom prst="straightConnector1">
              <a:avLst/>
            </a:prstGeom>
            <a:ln w="28575">
              <a:solidFill>
                <a:srgbClr val="F18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0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94E13"/>
                </a:solidFill>
              </a:rPr>
              <a:t>How Is Sukkot Celebrated?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2148146"/>
            <a:ext cx="55233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During Sukkot, people don’t go to work or school for two days. They also go to their special place, called a synagogue, where </a:t>
            </a:r>
          </a:p>
          <a:p>
            <a:r>
              <a:rPr lang="en-GB" altLang="en-US" sz="2000" dirty="0"/>
              <a:t>they worship God.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25" y="1371599"/>
            <a:ext cx="3311409" cy="49375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1504" y="3927625"/>
            <a:ext cx="4656871" cy="1409700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2567" y="4002911"/>
            <a:ext cx="4329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light candles and eat special food, including bread dipped in honey.</a:t>
            </a:r>
          </a:p>
          <a:p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651845" y="4697809"/>
            <a:ext cx="1495194" cy="1489740"/>
            <a:chOff x="10146127" y="1504211"/>
            <a:chExt cx="1495194" cy="1489740"/>
          </a:xfrm>
        </p:grpSpPr>
        <p:grpSp>
          <p:nvGrpSpPr>
            <p:cNvPr id="36" name="Group 35"/>
            <p:cNvGrpSpPr/>
            <p:nvPr/>
          </p:nvGrpSpPr>
          <p:grpSpPr>
            <a:xfrm>
              <a:off x="10146127" y="1504211"/>
              <a:ext cx="1493375" cy="1489740"/>
              <a:chOff x="75286" y="5953337"/>
              <a:chExt cx="1281922" cy="1278801"/>
            </a:xfrm>
            <a:solidFill>
              <a:schemeClr val="bg1"/>
            </a:solidFill>
          </p:grpSpPr>
          <p:grpSp>
            <p:nvGrpSpPr>
              <p:cNvPr id="37" name="Group 36"/>
              <p:cNvGrpSpPr/>
              <p:nvPr/>
            </p:nvGrpSpPr>
            <p:grpSpPr>
              <a:xfrm>
                <a:off x="78407" y="5953337"/>
                <a:ext cx="1278801" cy="1278801"/>
                <a:chOff x="8982078" y="2822254"/>
                <a:chExt cx="1905000" cy="1905000"/>
              </a:xfrm>
              <a:grpFill/>
            </p:grpSpPr>
            <p:sp>
              <p:nvSpPr>
                <p:cNvPr id="41" name="Oval 40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75286" y="5953337"/>
                <a:ext cx="1278801" cy="1278801"/>
                <a:chOff x="8982078" y="2822254"/>
                <a:chExt cx="1905000" cy="1905000"/>
              </a:xfrm>
              <a:grpFill/>
            </p:grpSpPr>
            <p:sp>
              <p:nvSpPr>
                <p:cNvPr id="39" name="Oval 38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0147946" y="1504211"/>
              <a:ext cx="1493375" cy="1489740"/>
              <a:chOff x="75286" y="5953337"/>
              <a:chExt cx="1281922" cy="1278801"/>
            </a:xfrm>
            <a:blipFill dpi="0" rotWithShape="1">
              <a:blip r:embed="rId3"/>
              <a:srcRect/>
              <a:stretch>
                <a:fillRect l="26000" t="6000" r="28000" b="3000"/>
              </a:stretch>
            </a:blipFill>
          </p:grpSpPr>
          <p:grpSp>
            <p:nvGrpSpPr>
              <p:cNvPr id="31" name="Group 30"/>
              <p:cNvGrpSpPr/>
              <p:nvPr/>
            </p:nvGrpSpPr>
            <p:grpSpPr>
              <a:xfrm>
                <a:off x="78407" y="5953337"/>
                <a:ext cx="1278801" cy="1278801"/>
                <a:chOff x="8982078" y="2822254"/>
                <a:chExt cx="1905000" cy="1905000"/>
              </a:xfrm>
              <a:grpFill/>
            </p:grpSpPr>
            <p:sp>
              <p:nvSpPr>
                <p:cNvPr id="32" name="Oval 31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5286" y="5953337"/>
                <a:ext cx="1278801" cy="1278801"/>
                <a:chOff x="8982078" y="2822254"/>
                <a:chExt cx="1905000" cy="1905000"/>
              </a:xfrm>
              <a:grpFill/>
            </p:grpSpPr>
            <p:sp>
              <p:nvSpPr>
                <p:cNvPr id="14" name="Oval 13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982078" y="2822254"/>
                  <a:ext cx="1905000" cy="1905000"/>
                </a:xfrm>
                <a:prstGeom prst="ellipse">
                  <a:avLst/>
                </a:prstGeom>
                <a:grpFill/>
                <a:ln w="57150">
                  <a:solidFill>
                    <a:srgbClr val="F188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2157144" y="4722030"/>
            <a:ext cx="1489740" cy="1489740"/>
            <a:chOff x="8677273" y="1228725"/>
            <a:chExt cx="1905000" cy="1905000"/>
          </a:xfrm>
        </p:grpSpPr>
        <p:grpSp>
          <p:nvGrpSpPr>
            <p:cNvPr id="19" name="Group 18"/>
            <p:cNvGrpSpPr/>
            <p:nvPr/>
          </p:nvGrpSpPr>
          <p:grpSpPr>
            <a:xfrm>
              <a:off x="8677273" y="1228725"/>
              <a:ext cx="1905000" cy="1905000"/>
              <a:chOff x="8982078" y="2822254"/>
              <a:chExt cx="1905000" cy="1905000"/>
            </a:xfrm>
            <a:solidFill>
              <a:schemeClr val="bg1"/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677273" y="1228725"/>
              <a:ext cx="1905000" cy="1905000"/>
              <a:chOff x="8982078" y="2822254"/>
              <a:chExt cx="1905000" cy="1905000"/>
            </a:xfrm>
            <a:blipFill dpi="0" rotWithShape="1">
              <a:blip r:embed="rId4"/>
              <a:srcRect/>
              <a:stretch>
                <a:fillRect l="10000" t="9000" r="12000" b="7000"/>
              </a:stretch>
            </a:blipFill>
          </p:grpSpPr>
          <p:sp>
            <p:nvSpPr>
              <p:cNvPr id="17" name="Oval 16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669839" y="4702980"/>
            <a:ext cx="1489740" cy="1489740"/>
            <a:chOff x="8677273" y="1228725"/>
            <a:chExt cx="1905000" cy="1905000"/>
          </a:xfrm>
        </p:grpSpPr>
        <p:grpSp>
          <p:nvGrpSpPr>
            <p:cNvPr id="26" name="Group 25"/>
            <p:cNvGrpSpPr/>
            <p:nvPr/>
          </p:nvGrpSpPr>
          <p:grpSpPr>
            <a:xfrm>
              <a:off x="8677273" y="1228725"/>
              <a:ext cx="1905000" cy="1905000"/>
              <a:chOff x="8982078" y="2822254"/>
              <a:chExt cx="1905000" cy="1905000"/>
            </a:xfrm>
            <a:solidFill>
              <a:schemeClr val="bg1"/>
            </a:solidFill>
          </p:grpSpPr>
          <p:sp>
            <p:nvSpPr>
              <p:cNvPr id="27" name="Oval 26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677273" y="1228725"/>
              <a:ext cx="1905000" cy="1905000"/>
              <a:chOff x="8982078" y="2822254"/>
              <a:chExt cx="1905000" cy="1905000"/>
            </a:xfrm>
            <a:blipFill dpi="0" rotWithShape="1">
              <a:blip r:embed="rId5"/>
              <a:srcRect/>
              <a:stretch>
                <a:fillRect l="12000" t="10000" r="17000" b="8000"/>
              </a:stretch>
            </a:blipFill>
          </p:grpSpPr>
          <p:sp>
            <p:nvSpPr>
              <p:cNvPr id="24" name="Oval 23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982078" y="2822254"/>
                <a:ext cx="1905000" cy="1905000"/>
              </a:xfrm>
              <a:prstGeom prst="ellipse">
                <a:avLst/>
              </a:prstGeom>
              <a:grpFill/>
              <a:ln w="57150">
                <a:solidFill>
                  <a:srgbClr val="F188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2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1717</TotalTime>
  <Words>392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What Is Sukkot?</vt:lpstr>
      <vt:lpstr>How Is Sukkot Celebrated?</vt:lpstr>
      <vt:lpstr>How Is Sukkot Celebrated?</vt:lpstr>
      <vt:lpstr>The Four Kinds</vt:lpstr>
      <vt:lpstr>How Is Sukkot Celebrated?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Shannon Andrews</dc:creator>
  <cp:lastModifiedBy>Danthe Hanson</cp:lastModifiedBy>
  <cp:revision>47</cp:revision>
  <dcterms:created xsi:type="dcterms:W3CDTF">2019-10-03T10:55:21Z</dcterms:created>
  <dcterms:modified xsi:type="dcterms:W3CDTF">2021-02-01T11:47:32Z</dcterms:modified>
</cp:coreProperties>
</file>