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25"/>
  </p:handoutMasterIdLst>
  <p:sldIdLst>
    <p:sldId id="261" r:id="rId2"/>
    <p:sldId id="269" r:id="rId3"/>
    <p:sldId id="263" r:id="rId4"/>
    <p:sldId id="264" r:id="rId5"/>
    <p:sldId id="272" r:id="rId6"/>
    <p:sldId id="273" r:id="rId7"/>
    <p:sldId id="274" r:id="rId8"/>
    <p:sldId id="275" r:id="rId9"/>
    <p:sldId id="291" r:id="rId10"/>
    <p:sldId id="277" r:id="rId11"/>
    <p:sldId id="292" r:id="rId12"/>
    <p:sldId id="278" r:id="rId13"/>
    <p:sldId id="279" r:id="rId14"/>
    <p:sldId id="280" r:id="rId15"/>
    <p:sldId id="281" r:id="rId16"/>
    <p:sldId id="282" r:id="rId17"/>
    <p:sldId id="285" r:id="rId18"/>
    <p:sldId id="286" r:id="rId19"/>
    <p:sldId id="287" r:id="rId20"/>
    <p:sldId id="288" r:id="rId21"/>
    <p:sldId id="290" r:id="rId22"/>
    <p:sldId id="271" r:id="rId23"/>
    <p:sldId id="270" r:id="rId2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Sassoon Infant Rg" pitchFamily="2" charset="77"/>
      <p:regular r:id="rId30"/>
      <p:bold r:id="rId31"/>
    </p:embeddedFont>
    <p:embeddedFont>
      <p:font typeface="Tuffy" panose="020B0603060100000000" pitchFamily="34" charset="0"/>
      <p:regular r:id="rId32"/>
      <p:bold r:id="rId33"/>
      <p:italic r:id="rId34"/>
      <p:boldItalic r:id="rId35"/>
    </p:embeddedFont>
    <p:embeddedFont>
      <p:font typeface="Twinkl" pitchFamily="2" charset="77"/>
      <p:regular r:id="rId36"/>
      <p:bold r:id="rId37"/>
    </p:embeddedFont>
    <p:embeddedFont>
      <p:font typeface="Twinkl SemiBold"/>
      <p:bold r:id="rId38"/>
    </p:embeddedFont>
  </p:embeddedFont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BCC2"/>
    <a:srgbClr val="37C1C8"/>
    <a:srgbClr val="FAB600"/>
    <a:srgbClr val="2CB7BD"/>
    <a:srgbClr val="FF7E00"/>
    <a:srgbClr val="E84D15"/>
    <a:srgbClr val="F7BC92"/>
    <a:srgbClr val="FDCF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1680" y="200"/>
      </p:cViewPr>
      <p:guideLst>
        <p:guide orient="horz" pos="2205"/>
        <p:guide pos="2880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F0C2D58-CA94-4795-B4AF-00FA350C6CC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CE48A5-4CF0-4B37-89CA-C67883D5FA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1E0A962-12A5-4FC1-9B9C-32774172FD49}" type="datetimeFigureOut">
              <a:rPr lang="en-GB"/>
              <a:pPr>
                <a:defRPr/>
              </a:pPr>
              <a:t>09/02/2021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F429DA-171B-4759-A2E0-970F7235B2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F4B13C-4D2C-4A98-B290-3AE7BF3B9F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765A1C2-8809-4F14-9211-58F63167346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947BD0-883C-4BFA-9D05-5E02BDB7933D}"/>
              </a:ext>
            </a:extLst>
          </p:cNvPr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Twinkl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722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C1F64FF-37F9-45A2-88E3-A06E618E654E}"/>
              </a:ext>
            </a:extLst>
          </p:cNvPr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Twinkl" pitchFamily="2" charset="0"/>
                <a:ea typeface="Twinkl" pitchFamily="2" charset="0"/>
              </a:defRPr>
            </a:lvl2pPr>
            <a:lvl3pPr>
              <a:defRPr sz="1400">
                <a:latin typeface="Twinkl" pitchFamily="2" charset="0"/>
                <a:ea typeface="Twinkl" pitchFamily="2" charset="0"/>
              </a:defRPr>
            </a:lvl3pPr>
            <a:lvl4pPr>
              <a:defRPr sz="1400">
                <a:latin typeface="Twinkl" pitchFamily="2" charset="0"/>
                <a:ea typeface="Twinkl" pitchFamily="2" charset="0"/>
              </a:defRPr>
            </a:lvl4pPr>
            <a:lvl5pPr>
              <a:defRPr sz="1400">
                <a:latin typeface="Twinkl" pitchFamily="2" charset="0"/>
                <a:ea typeface="Twinkl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568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Twinkl" pitchFamily="2" charset="0"/>
                <a:ea typeface="Twinkl" pitchFamily="2" charset="0"/>
              </a:defRPr>
            </a:lvl2pPr>
            <a:lvl3pPr>
              <a:defRPr sz="1400">
                <a:latin typeface="Twinkl" pitchFamily="2" charset="0"/>
                <a:ea typeface="Twinkl" pitchFamily="2" charset="0"/>
              </a:defRPr>
            </a:lvl3pPr>
            <a:lvl4pPr>
              <a:defRPr sz="1400">
                <a:latin typeface="Twinkl" pitchFamily="2" charset="0"/>
                <a:ea typeface="Twinkl" pitchFamily="2" charset="0"/>
              </a:defRPr>
            </a:lvl4pPr>
            <a:lvl5pPr>
              <a:defRPr sz="1400">
                <a:latin typeface="Twinkl" pitchFamily="2" charset="0"/>
                <a:ea typeface="Twinkl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646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1229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906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31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3998" r:id="rId3"/>
    <p:sldLayoutId id="2147483999" r:id="rId4"/>
    <p:sldLayoutId id="2147484000" r:id="rId5"/>
    <p:sldLayoutId id="2147484001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8.WAV"/><Relationship Id="rId7" Type="http://schemas.openxmlformats.org/officeDocument/2006/relationships/image" Target="../media/image23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WAV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microsoft.com/office/2007/relationships/media" Target="../media/media10.WAV"/><Relationship Id="rId7" Type="http://schemas.openxmlformats.org/officeDocument/2006/relationships/image" Target="../media/image14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4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WAV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7.jpeg"/><Relationship Id="rId5" Type="http://schemas.openxmlformats.org/officeDocument/2006/relationships/image" Target="../media/image14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9.jpeg"/><Relationship Id="rId5" Type="http://schemas.openxmlformats.org/officeDocument/2006/relationships/image" Target="../media/image14.pn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4.WAV"/><Relationship Id="rId7" Type="http://schemas.openxmlformats.org/officeDocument/2006/relationships/image" Target="../media/image31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30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AV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16.WAV"/><Relationship Id="rId7" Type="http://schemas.openxmlformats.org/officeDocument/2006/relationships/image" Target="../media/image14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WAV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35.jpeg"/><Relationship Id="rId5" Type="http://schemas.openxmlformats.org/officeDocument/2006/relationships/image" Target="../media/image14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15.png"/><Relationship Id="rId5" Type="http://schemas.openxmlformats.org/officeDocument/2006/relationships/image" Target="../media/image39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4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languages/french/mafrance/html/work/video_player_a.s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WAV"/><Relationship Id="rId7" Type="http://schemas.openxmlformats.org/officeDocument/2006/relationships/image" Target="../media/image13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AV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5.WAV"/><Relationship Id="rId7" Type="http://schemas.openxmlformats.org/officeDocument/2006/relationships/image" Target="../media/image1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WAV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8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bg1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C01F6A-1A2C-4F97-AE63-8D8185B8F51A}"/>
              </a:ext>
            </a:extLst>
          </p:cNvPr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14B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Twinkl" pitchFamily="2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4BB03C3-7C00-441C-B06F-9B32B2B6784E}"/>
              </a:ext>
            </a:extLst>
          </p:cNvPr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6" name="TextBox 10"/>
          <p:cNvSpPr txBox="1">
            <a:spLocks noChangeArrowheads="1"/>
          </p:cNvSpPr>
          <p:nvPr/>
        </p:nvSpPr>
        <p:spPr bwMode="auto">
          <a:xfrm>
            <a:off x="2857500" y="6464300"/>
            <a:ext cx="34210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French</a:t>
            </a:r>
            <a:r>
              <a:rPr lang="en-GB" altLang="en-US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Year 5 | Getting to Know You | When I Grow Up… | Lesson 2</a:t>
            </a:r>
          </a:p>
        </p:txBody>
      </p:sp>
      <p:sp>
        <p:nvSpPr>
          <p:cNvPr id="512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pPr eaLnBrk="1" hangingPunct="1"/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Getting to Know You</a:t>
            </a:r>
          </a:p>
        </p:txBody>
      </p:sp>
      <p:sp>
        <p:nvSpPr>
          <p:cNvPr id="5128" name="Title 17"/>
          <p:cNvSpPr>
            <a:spLocks noGrp="1"/>
          </p:cNvSpPr>
          <p:nvPr>
            <p:ph type="title"/>
          </p:nvPr>
        </p:nvSpPr>
        <p:spPr>
          <a:xfrm>
            <a:off x="539750" y="2359025"/>
            <a:ext cx="8064500" cy="655638"/>
          </a:xfrm>
        </p:spPr>
        <p:txBody>
          <a:bodyPr/>
          <a:lstStyle/>
          <a:p>
            <a:pPr eaLnBrk="1" hangingPunct="1"/>
            <a:r>
              <a:rPr lang="en-GB" altLang="en-US">
                <a:latin typeface="Arial" panose="020B0604020202020204" pitchFamily="34" charset="0"/>
                <a:cs typeface="Arial" panose="020B0604020202020204" pitchFamily="34" charset="0"/>
              </a:rPr>
              <a:t>French</a:t>
            </a:r>
          </a:p>
        </p:txBody>
      </p:sp>
      <p:pic>
        <p:nvPicPr>
          <p:cNvPr id="5129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763" y="1766888"/>
            <a:ext cx="5445125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5775" y="1776413"/>
            <a:ext cx="4160838" cy="43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itle 5">
            <a:extLst>
              <a:ext uri="{FF2B5EF4-FFF2-40B4-BE49-F238E27FC236}">
                <a16:creationId xmlns:a16="http://schemas.microsoft.com/office/drawing/2014/main" id="{C8BF5905-CF9F-490B-A52F-7627D9A07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379538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altLang="en-US">
                <a:latin typeface="Twinkl" pitchFamily="2" charset="0"/>
              </a:rPr>
              <a:t>Les métiers</a:t>
            </a:r>
            <a:br>
              <a:rPr lang="en-GB" altLang="en-US">
                <a:latin typeface="Twinkl" pitchFamily="2" charset="0"/>
              </a:rPr>
            </a:br>
            <a:r>
              <a:rPr lang="en-GB" altLang="en-US" sz="2800" b="0">
                <a:latin typeface="Twinkl" pitchFamily="2" charset="0"/>
              </a:rPr>
              <a:t>(Jobs)</a:t>
            </a:r>
          </a:p>
        </p:txBody>
      </p:sp>
      <p:pic>
        <p:nvPicPr>
          <p:cNvPr id="13317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505AEBD-1379-4C09-A198-00BB418757E3}"/>
              </a:ext>
            </a:extLst>
          </p:cNvPr>
          <p:cNvSpPr/>
          <p:nvPr/>
        </p:nvSpPr>
        <p:spPr>
          <a:xfrm>
            <a:off x="4235450" y="1674813"/>
            <a:ext cx="190500" cy="4494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98E405E3-653E-4BDF-9DE5-F4CEBD45010D}"/>
              </a:ext>
            </a:extLst>
          </p:cNvPr>
          <p:cNvSpPr/>
          <p:nvPr/>
        </p:nvSpPr>
        <p:spPr>
          <a:xfrm>
            <a:off x="757238" y="5143500"/>
            <a:ext cx="1892300" cy="893763"/>
          </a:xfrm>
          <a:prstGeom prst="wedgeRectCallout">
            <a:avLst>
              <a:gd name="adj1" fmla="val 79235"/>
              <a:gd name="adj2" fmla="val -264378"/>
            </a:avLst>
          </a:prstGeom>
          <a:solidFill>
            <a:schemeClr val="bg1"/>
          </a:solidFill>
          <a:ln w="28575">
            <a:solidFill>
              <a:srgbClr val="FF7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432000" rIns="108000" bIns="72000"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  <a:latin typeface="Twinkl" pitchFamily="2" charset="0"/>
              </a:rPr>
              <a:t>Je suis aviateur. </a:t>
            </a: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C23F8F3A-F690-4F1E-95D4-1256503BD102}"/>
              </a:ext>
            </a:extLst>
          </p:cNvPr>
          <p:cNvSpPr/>
          <p:nvPr/>
        </p:nvSpPr>
        <p:spPr>
          <a:xfrm>
            <a:off x="4524375" y="5091113"/>
            <a:ext cx="2016125" cy="944562"/>
          </a:xfrm>
          <a:prstGeom prst="wedgeRectCallout">
            <a:avLst>
              <a:gd name="adj1" fmla="val 66130"/>
              <a:gd name="adj2" fmla="val -291530"/>
            </a:avLst>
          </a:prstGeom>
          <a:solidFill>
            <a:schemeClr val="bg1"/>
          </a:solidFill>
          <a:ln w="38100">
            <a:solidFill>
              <a:srgbClr val="FF7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432000" rIns="108000" bIns="72000"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  <a:latin typeface="Twinkl" pitchFamily="2" charset="0"/>
              </a:rPr>
              <a:t>Je suis aviatrice. </a:t>
            </a:r>
          </a:p>
        </p:txBody>
      </p:sp>
      <p:pic>
        <p:nvPicPr>
          <p:cNvPr id="6" name="Play - Je suis aviateur.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3213" y="5313363"/>
            <a:ext cx="26035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lay - Je suis aviatrice.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3050" y="5253038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Je suis aviateur.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125" y="1809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Je suis aviatrice.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125" y="8699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5" name="TextBox 21"/>
          <p:cNvSpPr txBox="1">
            <a:spLocks noChangeArrowheads="1"/>
          </p:cNvSpPr>
          <p:nvPr/>
        </p:nvSpPr>
        <p:spPr bwMode="auto">
          <a:xfrm>
            <a:off x="2678113" y="6245225"/>
            <a:ext cx="3787775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NASA and Senior Airman Alexis Siekert (@wikimedia.org) - granted under creative commons licence – attribution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 nodeType="clickPar">
                      <p:stCondLst>
                        <p:cond delay="0"/>
                      </p:stCondLst>
                      <p:childTnLst>
                        <p:par>
                          <p:cTn id="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30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7163" y="1689100"/>
            <a:ext cx="3201987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itle 5">
            <a:extLst>
              <a:ext uri="{FF2B5EF4-FFF2-40B4-BE49-F238E27FC236}">
                <a16:creationId xmlns:a16="http://schemas.microsoft.com/office/drawing/2014/main" id="{D185A987-7DC1-4B5E-92B5-4E8F6E930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379538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altLang="en-US">
                <a:latin typeface="Twinkl" pitchFamily="2" charset="0"/>
              </a:rPr>
              <a:t>Les métiers</a:t>
            </a:r>
            <a:br>
              <a:rPr lang="en-GB" altLang="en-US">
                <a:latin typeface="Twinkl" pitchFamily="2" charset="0"/>
              </a:rPr>
            </a:br>
            <a:r>
              <a:rPr lang="en-GB" altLang="en-US" sz="2800" b="0">
                <a:latin typeface="Twinkl" pitchFamily="2" charset="0"/>
              </a:rPr>
              <a:t>(Jobs)</a:t>
            </a:r>
          </a:p>
        </p:txBody>
      </p:sp>
      <p:pic>
        <p:nvPicPr>
          <p:cNvPr id="14340" name="Play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625" y="1692275"/>
            <a:ext cx="4702175" cy="44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505AEBD-1379-4C09-A198-00BB418757E3}"/>
              </a:ext>
            </a:extLst>
          </p:cNvPr>
          <p:cNvSpPr/>
          <p:nvPr/>
        </p:nvSpPr>
        <p:spPr>
          <a:xfrm>
            <a:off x="5194300" y="1689100"/>
            <a:ext cx="190500" cy="4494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98E405E3-653E-4BDF-9DE5-F4CEBD45010D}"/>
              </a:ext>
            </a:extLst>
          </p:cNvPr>
          <p:cNvSpPr/>
          <p:nvPr/>
        </p:nvSpPr>
        <p:spPr>
          <a:xfrm>
            <a:off x="787400" y="5091113"/>
            <a:ext cx="1892300" cy="974725"/>
          </a:xfrm>
          <a:prstGeom prst="wedgeRectCallout">
            <a:avLst>
              <a:gd name="adj1" fmla="val 52402"/>
              <a:gd name="adj2" fmla="val -182866"/>
            </a:avLst>
          </a:prstGeom>
          <a:solidFill>
            <a:schemeClr val="bg1"/>
          </a:solidFill>
          <a:ln w="28575">
            <a:solidFill>
              <a:srgbClr val="FF7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432000" rIns="108000" bIns="72000"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  <a:latin typeface="Twinkl" pitchFamily="2" charset="0"/>
              </a:rPr>
              <a:t>Je suis coureur automobile. </a:t>
            </a:r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C23F8F3A-F690-4F1E-95D4-1256503BD102}"/>
              </a:ext>
            </a:extLst>
          </p:cNvPr>
          <p:cNvSpPr/>
          <p:nvPr/>
        </p:nvSpPr>
        <p:spPr>
          <a:xfrm>
            <a:off x="5489575" y="5095875"/>
            <a:ext cx="2016125" cy="960438"/>
          </a:xfrm>
          <a:prstGeom prst="wedgeRectCallout">
            <a:avLst>
              <a:gd name="adj1" fmla="val 16090"/>
              <a:gd name="adj2" fmla="val -276529"/>
            </a:avLst>
          </a:prstGeom>
          <a:solidFill>
            <a:schemeClr val="bg1"/>
          </a:solidFill>
          <a:ln w="38100">
            <a:solidFill>
              <a:srgbClr val="FF7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432000" rIns="108000" bIns="72000"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  <a:latin typeface="Twinkl" pitchFamily="2" charset="0"/>
              </a:rPr>
              <a:t>Je suis coureuse automobile. </a:t>
            </a:r>
          </a:p>
        </p:txBody>
      </p:sp>
      <p:pic>
        <p:nvPicPr>
          <p:cNvPr id="6" name="Play - Je suis coureur automobile.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4963" y="5214938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lay - Je suis coureuse automobile.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9050" y="5208588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 Je suis coureur automobile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6625" y="31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2 Je suis coureuse automobile.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6625" y="8699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9" name="TextBox 21"/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davehamster and fotos pilotos (@flickr.com) - granted under creative commons licence – attribution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 nodeType="clickPar">
                      <p:stCondLst>
                        <p:cond delay="0"/>
                      </p:stCondLst>
                      <p:childTnLst>
                        <p:par>
                          <p:cTn id="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5663" y="1684338"/>
            <a:ext cx="5080000" cy="44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itle 5">
            <a:extLst>
              <a:ext uri="{FF2B5EF4-FFF2-40B4-BE49-F238E27FC236}">
                <a16:creationId xmlns:a16="http://schemas.microsoft.com/office/drawing/2014/main" id="{3D6B941B-D81B-4099-9CA1-0D38F3486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389063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altLang="en-US">
                <a:latin typeface="Twinkl" pitchFamily="2" charset="0"/>
              </a:rPr>
              <a:t>Les métiers</a:t>
            </a:r>
            <a:br>
              <a:rPr lang="en-GB" altLang="en-US">
                <a:latin typeface="Twinkl" pitchFamily="2" charset="0"/>
              </a:rPr>
            </a:br>
            <a:r>
              <a:rPr lang="en-GB" altLang="en-US" sz="2800" b="0">
                <a:latin typeface="Twinkl" pitchFamily="2" charset="0"/>
              </a:rPr>
              <a:t>(Jobs)</a:t>
            </a:r>
          </a:p>
        </p:txBody>
      </p:sp>
      <p:pic>
        <p:nvPicPr>
          <p:cNvPr id="15364" name="Play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1687513"/>
            <a:ext cx="3938587" cy="449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52C4E60-D239-498C-BF96-AD22A9F5BD38}"/>
              </a:ext>
            </a:extLst>
          </p:cNvPr>
          <p:cNvSpPr/>
          <p:nvPr/>
        </p:nvSpPr>
        <p:spPr>
          <a:xfrm>
            <a:off x="4476750" y="1684338"/>
            <a:ext cx="190500" cy="4494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F2B44E94-FC70-4874-A88E-F4F69F3307F5}"/>
              </a:ext>
            </a:extLst>
          </p:cNvPr>
          <p:cNvSpPr/>
          <p:nvPr/>
        </p:nvSpPr>
        <p:spPr>
          <a:xfrm>
            <a:off x="727075" y="5162550"/>
            <a:ext cx="1892300" cy="904875"/>
          </a:xfrm>
          <a:prstGeom prst="wedgeRectCallout">
            <a:avLst>
              <a:gd name="adj1" fmla="val 53380"/>
              <a:gd name="adj2" fmla="val -104146"/>
            </a:avLst>
          </a:prstGeom>
          <a:solidFill>
            <a:schemeClr val="bg1"/>
          </a:solidFill>
          <a:ln w="28575">
            <a:solidFill>
              <a:srgbClr val="FF7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432000" rIns="108000" bIns="72000"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  <a:latin typeface="Twinkl" pitchFamily="2" charset="0"/>
              </a:rPr>
              <a:t>Je suis soldat. </a:t>
            </a: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94EBDD37-B20B-4278-8672-2D6587AD415D}"/>
              </a:ext>
            </a:extLst>
          </p:cNvPr>
          <p:cNvSpPr/>
          <p:nvPr/>
        </p:nvSpPr>
        <p:spPr>
          <a:xfrm>
            <a:off x="6372225" y="5162550"/>
            <a:ext cx="2016125" cy="931863"/>
          </a:xfrm>
          <a:prstGeom prst="wedgeRectCallout">
            <a:avLst>
              <a:gd name="adj1" fmla="val -34061"/>
              <a:gd name="adj2" fmla="val -136777"/>
            </a:avLst>
          </a:prstGeom>
          <a:solidFill>
            <a:schemeClr val="bg1"/>
          </a:solidFill>
          <a:ln w="38100">
            <a:solidFill>
              <a:srgbClr val="FF7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432000" rIns="108000" bIns="72000"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  <a:latin typeface="Twinkl" pitchFamily="2" charset="0"/>
              </a:rPr>
              <a:t>Je suis soldat. </a:t>
            </a:r>
          </a:p>
        </p:txBody>
      </p:sp>
      <p:pic>
        <p:nvPicPr>
          <p:cNvPr id="6" name="Play - Je suis soldat.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4638" y="5340350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lay - Je suis soldat.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0113" y="5340350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1 Je suis soldat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6925" y="920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2 Je suis soldat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6925" y="8747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 nodeType="clickPar">
                      <p:stCondLst>
                        <p:cond delay="0"/>
                      </p:stCondLst>
                      <p:childTnLst>
                        <p:par>
                          <p:cTn id="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1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6875"/>
          <a:stretch>
            <a:fillRect/>
          </a:stretch>
        </p:blipFill>
        <p:spPr bwMode="auto">
          <a:xfrm>
            <a:off x="633413" y="1684338"/>
            <a:ext cx="6767512" cy="44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itle 5">
            <a:extLst>
              <a:ext uri="{FF2B5EF4-FFF2-40B4-BE49-F238E27FC236}">
                <a16:creationId xmlns:a16="http://schemas.microsoft.com/office/drawing/2014/main" id="{4354ADD1-627A-4F72-946A-212B15C18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2913"/>
            <a:ext cx="8220075" cy="135096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altLang="en-US">
                <a:latin typeface="Twinkl" pitchFamily="2" charset="0"/>
              </a:rPr>
              <a:t>Les métiers</a:t>
            </a:r>
            <a:br>
              <a:rPr lang="en-GB" altLang="en-US">
                <a:latin typeface="Twinkl" pitchFamily="2" charset="0"/>
              </a:rPr>
            </a:br>
            <a:r>
              <a:rPr lang="en-GB" altLang="en-US" sz="2800" b="0">
                <a:latin typeface="Twinkl" pitchFamily="2" charset="0"/>
              </a:rPr>
              <a:t>(Jobs)</a:t>
            </a:r>
          </a:p>
        </p:txBody>
      </p:sp>
      <p:pic>
        <p:nvPicPr>
          <p:cNvPr id="16388" name="Play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6750" y="1684338"/>
            <a:ext cx="3997325" cy="44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538A8EF-0635-451F-8038-435BE5F0A17A}"/>
              </a:ext>
            </a:extLst>
          </p:cNvPr>
          <p:cNvSpPr/>
          <p:nvPr/>
        </p:nvSpPr>
        <p:spPr>
          <a:xfrm>
            <a:off x="4476750" y="1684338"/>
            <a:ext cx="190500" cy="4494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EF7D7825-401E-4470-B71D-AEAAE9DBC26B}"/>
              </a:ext>
            </a:extLst>
          </p:cNvPr>
          <p:cNvSpPr/>
          <p:nvPr/>
        </p:nvSpPr>
        <p:spPr>
          <a:xfrm>
            <a:off x="2497138" y="5289550"/>
            <a:ext cx="1890712" cy="766763"/>
          </a:xfrm>
          <a:prstGeom prst="wedgeRectCallout">
            <a:avLst>
              <a:gd name="adj1" fmla="val -64299"/>
              <a:gd name="adj2" fmla="val -249420"/>
            </a:avLst>
          </a:prstGeom>
          <a:solidFill>
            <a:schemeClr val="bg1"/>
          </a:solidFill>
          <a:ln w="28575">
            <a:solidFill>
              <a:srgbClr val="FF7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432000" rIns="108000" bIns="72000"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  <a:latin typeface="Twinkl" pitchFamily="2" charset="0"/>
              </a:rPr>
              <a:t>Je suis dentiste. </a:t>
            </a:r>
          </a:p>
        </p:txBody>
      </p:sp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E497253F-57D8-4674-8663-489EA558E997}"/>
              </a:ext>
            </a:extLst>
          </p:cNvPr>
          <p:cNvSpPr/>
          <p:nvPr/>
        </p:nvSpPr>
        <p:spPr>
          <a:xfrm>
            <a:off x="6481763" y="1790700"/>
            <a:ext cx="1890712" cy="731838"/>
          </a:xfrm>
          <a:prstGeom prst="wedgeRectCallout">
            <a:avLst>
              <a:gd name="adj1" fmla="val -46445"/>
              <a:gd name="adj2" fmla="val 142138"/>
            </a:avLst>
          </a:prstGeom>
          <a:solidFill>
            <a:schemeClr val="bg1"/>
          </a:solidFill>
          <a:ln w="38100">
            <a:solidFill>
              <a:srgbClr val="FF7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432000" rIns="108000" bIns="72000"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  <a:latin typeface="Twinkl" pitchFamily="2" charset="0"/>
              </a:rPr>
              <a:t>Je suis dentiste. </a:t>
            </a:r>
          </a:p>
        </p:txBody>
      </p:sp>
      <p:pic>
        <p:nvPicPr>
          <p:cNvPr id="6" name="Play - JJe suis dentiste.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3113" y="5414963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lay - Je suis dentiste.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5825" y="189865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1 Je suis dentiste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5650" y="3540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2 Je suis dentiste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4538" y="10747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7" name="TextBox 21"/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Erik Christensen (@wikimedia.org) - granted under creative commons licence – attribution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 nodeType="clickPar">
                      <p:stCondLst>
                        <p:cond delay="0"/>
                      </p:stCondLst>
                      <p:childTnLst>
                        <p:par>
                          <p:cTn id="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1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1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804" b="-44"/>
          <a:stretch>
            <a:fillRect/>
          </a:stretch>
        </p:blipFill>
        <p:spPr bwMode="auto">
          <a:xfrm>
            <a:off x="3074988" y="1685925"/>
            <a:ext cx="540385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9"/>
          <a:stretch>
            <a:fillRect/>
          </a:stretch>
        </p:blipFill>
        <p:spPr bwMode="auto">
          <a:xfrm>
            <a:off x="712788" y="1685925"/>
            <a:ext cx="4094162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itle 5">
            <a:extLst>
              <a:ext uri="{FF2B5EF4-FFF2-40B4-BE49-F238E27FC236}">
                <a16:creationId xmlns:a16="http://schemas.microsoft.com/office/drawing/2014/main" id="{811F710A-1DA7-427D-814A-8D632C25C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306513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altLang="en-US">
                <a:latin typeface="Twinkl" pitchFamily="2" charset="0"/>
              </a:rPr>
              <a:t>Les métiers</a:t>
            </a:r>
            <a:br>
              <a:rPr lang="en-GB" altLang="en-US">
                <a:latin typeface="Twinkl" pitchFamily="2" charset="0"/>
              </a:rPr>
            </a:br>
            <a:r>
              <a:rPr lang="en-GB" altLang="en-US" sz="2800" b="0">
                <a:latin typeface="Twinkl" pitchFamily="2" charset="0"/>
              </a:rPr>
              <a:t>(Jobs)</a:t>
            </a:r>
          </a:p>
        </p:txBody>
      </p:sp>
      <p:pic>
        <p:nvPicPr>
          <p:cNvPr id="17413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5A7BED6-C485-43C1-9EB2-33638F9A1621}"/>
              </a:ext>
            </a:extLst>
          </p:cNvPr>
          <p:cNvSpPr/>
          <p:nvPr/>
        </p:nvSpPr>
        <p:spPr>
          <a:xfrm>
            <a:off x="4806950" y="1685925"/>
            <a:ext cx="190500" cy="4494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CC0B37A9-9EEF-48F1-B519-02E394BB168B}"/>
              </a:ext>
            </a:extLst>
          </p:cNvPr>
          <p:cNvSpPr/>
          <p:nvPr/>
        </p:nvSpPr>
        <p:spPr>
          <a:xfrm>
            <a:off x="2841625" y="5197475"/>
            <a:ext cx="1890713" cy="904875"/>
          </a:xfrm>
          <a:prstGeom prst="wedgeRectCallout">
            <a:avLst>
              <a:gd name="adj1" fmla="val 6071"/>
              <a:gd name="adj2" fmla="val -212331"/>
            </a:avLst>
          </a:prstGeom>
          <a:solidFill>
            <a:schemeClr val="bg1"/>
          </a:solidFill>
          <a:ln w="28575">
            <a:solidFill>
              <a:srgbClr val="FF7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432000" rIns="108000" bIns="72000"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  <a:latin typeface="Twinkl" pitchFamily="2" charset="0"/>
              </a:rPr>
              <a:t>Je suis coiffeur. </a:t>
            </a:r>
          </a:p>
        </p:txBody>
      </p:sp>
      <p:sp>
        <p:nvSpPr>
          <p:cNvPr id="17" name="Speech Bubble: Rectangle 16">
            <a:extLst>
              <a:ext uri="{FF2B5EF4-FFF2-40B4-BE49-F238E27FC236}">
                <a16:creationId xmlns:a16="http://schemas.microsoft.com/office/drawing/2014/main" id="{D1F0D48C-36A8-4582-8BAA-A538D84EF49B}"/>
              </a:ext>
            </a:extLst>
          </p:cNvPr>
          <p:cNvSpPr/>
          <p:nvPr/>
        </p:nvSpPr>
        <p:spPr>
          <a:xfrm>
            <a:off x="6962775" y="1806575"/>
            <a:ext cx="1431925" cy="1108075"/>
          </a:xfrm>
          <a:prstGeom prst="wedgeRectCallout">
            <a:avLst>
              <a:gd name="adj1" fmla="val -79020"/>
              <a:gd name="adj2" fmla="val 56522"/>
            </a:avLst>
          </a:prstGeom>
          <a:solidFill>
            <a:schemeClr val="bg1"/>
          </a:solidFill>
          <a:ln w="38100">
            <a:solidFill>
              <a:srgbClr val="FF7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432000" rIns="108000" bIns="72000"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  <a:latin typeface="Twinkl" pitchFamily="2" charset="0"/>
              </a:rPr>
              <a:t>Je suis coiffeuse. </a:t>
            </a:r>
          </a:p>
        </p:txBody>
      </p:sp>
      <p:pic>
        <p:nvPicPr>
          <p:cNvPr id="7" name="1 Play - Je suis coiffeur.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0" y="5392738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2 Play - Je suis coiffeuse.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0150" y="1946275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1 Je suis coiffeu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3125" y="381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2 Je suis coiffeuse.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3125" y="8350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1" name="TextBox 21"/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gomainstream (@flickr.com) - granted under creative commons licence – attribution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 nodeType="clickPar">
                      <p:stCondLst>
                        <p:cond delay="0"/>
                      </p:stCondLst>
                      <p:childTnLst>
                        <p:par>
                          <p:cTn id="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30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1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7793"/>
          <a:stretch>
            <a:fillRect/>
          </a:stretch>
        </p:blipFill>
        <p:spPr bwMode="auto">
          <a:xfrm>
            <a:off x="633413" y="1795463"/>
            <a:ext cx="7011987" cy="438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itle 5">
            <a:extLst>
              <a:ext uri="{FF2B5EF4-FFF2-40B4-BE49-F238E27FC236}">
                <a16:creationId xmlns:a16="http://schemas.microsoft.com/office/drawing/2014/main" id="{A628AC2B-DBE1-42C0-9FA0-E6159D22F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379538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altLang="en-US">
                <a:latin typeface="Twinkl" pitchFamily="2" charset="0"/>
              </a:rPr>
              <a:t>Les métiers</a:t>
            </a:r>
            <a:br>
              <a:rPr lang="en-GB" altLang="en-US">
                <a:latin typeface="Twinkl" pitchFamily="2" charset="0"/>
              </a:rPr>
            </a:br>
            <a:r>
              <a:rPr lang="en-GB" altLang="en-US" sz="2800" b="0">
                <a:latin typeface="Twinkl" pitchFamily="2" charset="0"/>
              </a:rPr>
              <a:t>(Jobs)</a:t>
            </a:r>
          </a:p>
        </p:txBody>
      </p:sp>
      <p:pic>
        <p:nvPicPr>
          <p:cNvPr id="18436" name="Play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45"/>
          <a:stretch>
            <a:fillRect/>
          </a:stretch>
        </p:blipFill>
        <p:spPr bwMode="auto">
          <a:xfrm>
            <a:off x="5018088" y="1795463"/>
            <a:ext cx="3506787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8D24C43-76C3-4A78-B000-5E4E8A1A4E79}"/>
              </a:ext>
            </a:extLst>
          </p:cNvPr>
          <p:cNvSpPr/>
          <p:nvPr/>
        </p:nvSpPr>
        <p:spPr>
          <a:xfrm>
            <a:off x="4903788" y="1795463"/>
            <a:ext cx="187325" cy="4406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E96CCA7D-9FFE-4488-B98B-41AE41A4893D}"/>
              </a:ext>
            </a:extLst>
          </p:cNvPr>
          <p:cNvSpPr/>
          <p:nvPr/>
        </p:nvSpPr>
        <p:spPr>
          <a:xfrm>
            <a:off x="2924175" y="5132388"/>
            <a:ext cx="1890713" cy="922337"/>
          </a:xfrm>
          <a:prstGeom prst="wedgeRectCallout">
            <a:avLst>
              <a:gd name="adj1" fmla="val -106100"/>
              <a:gd name="adj2" fmla="val -332280"/>
            </a:avLst>
          </a:prstGeom>
          <a:solidFill>
            <a:schemeClr val="bg1"/>
          </a:solidFill>
          <a:ln w="28575">
            <a:solidFill>
              <a:srgbClr val="FF7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432000" rIns="108000" bIns="72000"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  <a:latin typeface="Twinkl" pitchFamily="2" charset="0"/>
              </a:rPr>
              <a:t>Je suis fermier. </a:t>
            </a:r>
          </a:p>
        </p:txBody>
      </p:sp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4022C391-E6CA-48E0-BFA2-30AB58985A52}"/>
              </a:ext>
            </a:extLst>
          </p:cNvPr>
          <p:cNvSpPr/>
          <p:nvPr/>
        </p:nvSpPr>
        <p:spPr>
          <a:xfrm>
            <a:off x="5197475" y="5132388"/>
            <a:ext cx="2016125" cy="922337"/>
          </a:xfrm>
          <a:prstGeom prst="wedgeRectCallout">
            <a:avLst>
              <a:gd name="adj1" fmla="val 8469"/>
              <a:gd name="adj2" fmla="val -275689"/>
            </a:avLst>
          </a:prstGeom>
          <a:solidFill>
            <a:schemeClr val="bg1"/>
          </a:solidFill>
          <a:ln w="38100">
            <a:solidFill>
              <a:srgbClr val="FF7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432000" rIns="108000" bIns="72000"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  <a:latin typeface="Twinkl" pitchFamily="2" charset="0"/>
              </a:rPr>
              <a:t>Je suis fermière. </a:t>
            </a:r>
          </a:p>
        </p:txBody>
      </p:sp>
      <p:pic>
        <p:nvPicPr>
          <p:cNvPr id="7" name="Play - Je suis fermier.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0150" y="5281613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lay - Je suis fermière.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6950" y="528955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 Je suis fermie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9325" y="3079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2 Je suis fermière.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9325" y="11747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5" name="TextBox 21"/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ciat (@flickr.com) - granted under creative commons licence – attribution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 nodeType="clickPar">
                      <p:stCondLst>
                        <p:cond delay="0"/>
                      </p:stCondLst>
                      <p:childTnLst>
                        <p:par>
                          <p:cTn id="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6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62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1684338"/>
            <a:ext cx="4487862" cy="44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itle 5">
            <a:extLst>
              <a:ext uri="{FF2B5EF4-FFF2-40B4-BE49-F238E27FC236}">
                <a16:creationId xmlns:a16="http://schemas.microsoft.com/office/drawing/2014/main" id="{2BB9333F-367C-4FC6-B739-B71C7FB0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3335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altLang="en-US">
                <a:latin typeface="Twinkl" pitchFamily="2" charset="0"/>
              </a:rPr>
              <a:t>Les métiers</a:t>
            </a:r>
            <a:br>
              <a:rPr lang="en-GB" altLang="en-US">
                <a:latin typeface="Twinkl" pitchFamily="2" charset="0"/>
              </a:rPr>
            </a:br>
            <a:r>
              <a:rPr lang="en-GB" altLang="en-US" sz="2800" b="0">
                <a:latin typeface="Twinkl" pitchFamily="2" charset="0"/>
              </a:rPr>
              <a:t>(Jobs)</a:t>
            </a:r>
          </a:p>
        </p:txBody>
      </p:sp>
      <p:pic>
        <p:nvPicPr>
          <p:cNvPr id="19460" name="Play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2"/>
          <a:stretch>
            <a:fillRect/>
          </a:stretch>
        </p:blipFill>
        <p:spPr bwMode="auto">
          <a:xfrm>
            <a:off x="4978400" y="1684338"/>
            <a:ext cx="3497263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0BF0F3-9FEE-47D4-8E8C-66EF14AACD12}"/>
              </a:ext>
            </a:extLst>
          </p:cNvPr>
          <p:cNvSpPr/>
          <p:nvPr/>
        </p:nvSpPr>
        <p:spPr>
          <a:xfrm>
            <a:off x="4903788" y="1684338"/>
            <a:ext cx="190500" cy="4494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A186BF19-1C51-4981-B033-A7E4D5AC278B}"/>
              </a:ext>
            </a:extLst>
          </p:cNvPr>
          <p:cNvSpPr/>
          <p:nvPr/>
        </p:nvSpPr>
        <p:spPr>
          <a:xfrm>
            <a:off x="2909888" y="5232400"/>
            <a:ext cx="1890712" cy="850900"/>
          </a:xfrm>
          <a:prstGeom prst="wedgeRectCallout">
            <a:avLst>
              <a:gd name="adj1" fmla="val -5712"/>
              <a:gd name="adj2" fmla="val -200505"/>
            </a:avLst>
          </a:prstGeom>
          <a:solidFill>
            <a:schemeClr val="bg1"/>
          </a:solidFill>
          <a:ln w="28575">
            <a:solidFill>
              <a:srgbClr val="FF7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432000" rIns="108000" bIns="72000"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  <a:latin typeface="Twinkl" pitchFamily="2" charset="0"/>
              </a:rPr>
              <a:t>Je suis artiste. </a:t>
            </a:r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5719B366-3CD2-4964-B85C-11770A3C4EEB}"/>
              </a:ext>
            </a:extLst>
          </p:cNvPr>
          <p:cNvSpPr/>
          <p:nvPr/>
        </p:nvSpPr>
        <p:spPr>
          <a:xfrm>
            <a:off x="5195888" y="5197475"/>
            <a:ext cx="2016125" cy="885825"/>
          </a:xfrm>
          <a:prstGeom prst="wedgeRectCallout">
            <a:avLst>
              <a:gd name="adj1" fmla="val 12037"/>
              <a:gd name="adj2" fmla="val -169832"/>
            </a:avLst>
          </a:prstGeom>
          <a:solidFill>
            <a:schemeClr val="bg1"/>
          </a:solidFill>
          <a:ln w="38100">
            <a:solidFill>
              <a:srgbClr val="FF7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432000" rIns="108000" bIns="72000"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  <a:latin typeface="Twinkl" pitchFamily="2" charset="0"/>
              </a:rPr>
              <a:t>Je suis artiste. </a:t>
            </a:r>
          </a:p>
        </p:txBody>
      </p:sp>
      <p:pic>
        <p:nvPicPr>
          <p:cNvPr id="6" name="1 Play - Je suis artiste.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9513" y="5411788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2 Play - Je suis artiste.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3775" y="5380038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1 Je suis artiste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3125" y="3079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1 Je suis artiste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3125" y="11398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 nodeType="clickPar">
                      <p:stCondLst>
                        <p:cond delay="0"/>
                      </p:stCondLst>
                      <p:childTnLst>
                        <p:par>
                          <p:cTn id="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1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1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88975" y="2860675"/>
            <a:ext cx="7770813" cy="1497013"/>
            <a:chOff x="684666" y="3465513"/>
            <a:chExt cx="7769905" cy="1498373"/>
          </a:xfrm>
        </p:grpSpPr>
        <p:sp>
          <p:nvSpPr>
            <p:cNvPr id="21513" name="Rectangle 4"/>
            <p:cNvSpPr>
              <a:spLocks noChangeArrowheads="1"/>
            </p:cNvSpPr>
            <p:nvPr/>
          </p:nvSpPr>
          <p:spPr bwMode="auto">
            <a:xfrm>
              <a:off x="684666" y="3465513"/>
              <a:ext cx="3887334" cy="1498373"/>
            </a:xfrm>
            <a:prstGeom prst="rect">
              <a:avLst/>
            </a:prstGeom>
            <a:solidFill>
              <a:srgbClr val="34BC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/>
            <a:lstStyle>
              <a:lvl1pPr marL="285750" indent="-28575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20000"/>
                </a:lnSpc>
                <a:spcBef>
                  <a:spcPct val="0"/>
                </a:spcBef>
              </a:pPr>
              <a:endParaRPr lang="en-US" altLang="en-US">
                <a:solidFill>
                  <a:schemeClr val="tx1"/>
                </a:solidFill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D02E531-8AD1-45CF-846D-61E01E8D7007}"/>
                </a:ext>
              </a:extLst>
            </p:cNvPr>
            <p:cNvSpPr/>
            <p:nvPr/>
          </p:nvSpPr>
          <p:spPr>
            <a:xfrm>
              <a:off x="4572000" y="3465513"/>
              <a:ext cx="3882571" cy="1498373"/>
            </a:xfrm>
            <a:prstGeom prst="rect">
              <a:avLst/>
            </a:prstGeom>
            <a:solidFill>
              <a:srgbClr val="34BC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32770" name="Title 5">
            <a:extLst>
              <a:ext uri="{FF2B5EF4-FFF2-40B4-BE49-F238E27FC236}">
                <a16:creationId xmlns:a16="http://schemas.microsoft.com/office/drawing/2014/main" id="{770F9D50-A345-44A1-B1D7-7E7522D0E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4065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fr-FR" altLang="en-US">
                <a:latin typeface="Twinkl" pitchFamily="2" charset="0"/>
              </a:rPr>
              <a:t>La grammaire du futur simple</a:t>
            </a:r>
            <a:br>
              <a:rPr lang="en-GB" altLang="en-US">
                <a:latin typeface="Twinkl" pitchFamily="2" charset="0"/>
              </a:rPr>
            </a:br>
            <a:r>
              <a:rPr lang="en-GB" altLang="en-US" sz="2800" b="0">
                <a:latin typeface="Twinkl" pitchFamily="2" charset="0"/>
              </a:rPr>
              <a:t>(Simple Future Tense)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88975" y="1892300"/>
            <a:ext cx="7766050" cy="868363"/>
          </a:xfrm>
          <a:prstGeom prst="rect">
            <a:avLst/>
          </a:prstGeom>
          <a:solidFill>
            <a:srgbClr val="FAB600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Sassoon Infant Rg" panose="02000503030000020003" pitchFamily="50" charset="0"/>
              </a:rPr>
              <a:t>How would you talk about future ambitions in English? 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  <a:latin typeface="Sassoon Infant Rg" panose="02000503030000020003" pitchFamily="50" charset="0"/>
              </a:rPr>
              <a:t>What does your sentence need?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88975" y="2908300"/>
            <a:ext cx="3887788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I am going to be a doctor.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I will be the first person in my school to climb Mount Everest!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GB" altLang="en-US">
                <a:solidFill>
                  <a:schemeClr val="tx1"/>
                </a:solidFill>
              </a:rPr>
              <a:t>I want to be an actor.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 b="-4279"/>
          <a:stretch>
            <a:fillRect/>
          </a:stretch>
        </p:blipFill>
        <p:spPr bwMode="auto">
          <a:xfrm>
            <a:off x="6026150" y="2478088"/>
            <a:ext cx="2767013" cy="407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8275" y="0"/>
            <a:ext cx="1395413" cy="366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1550" y="2760663"/>
            <a:ext cx="1979613" cy="362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950913" y="5106988"/>
            <a:ext cx="7232650" cy="523875"/>
            <a:chOff x="1028699" y="5106988"/>
            <a:chExt cx="7339014" cy="52387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72EB0B-4536-4738-BB45-8893A6734080}"/>
                </a:ext>
              </a:extLst>
            </p:cNvPr>
            <p:cNvSpPr/>
            <p:nvPr/>
          </p:nvSpPr>
          <p:spPr>
            <a:xfrm>
              <a:off x="1028699" y="5106988"/>
              <a:ext cx="2648231" cy="523875"/>
            </a:xfrm>
            <a:prstGeom prst="rect">
              <a:avLst/>
            </a:prstGeom>
            <a:solidFill>
              <a:srgbClr val="37C1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22540" name="Group 8"/>
            <p:cNvGrpSpPr>
              <a:grpSpLocks/>
            </p:cNvGrpSpPr>
            <p:nvPr/>
          </p:nvGrpSpPr>
          <p:grpSpPr bwMode="auto">
            <a:xfrm>
              <a:off x="2809875" y="5106988"/>
              <a:ext cx="5557838" cy="523875"/>
              <a:chOff x="2779413" y="5136507"/>
              <a:chExt cx="5300805" cy="772107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E6FEA4B-AED8-41ED-9E27-A80C8EA7FBC9}"/>
                  </a:ext>
                </a:extLst>
              </p:cNvPr>
              <p:cNvSpPr/>
              <p:nvPr/>
            </p:nvSpPr>
            <p:spPr>
              <a:xfrm>
                <a:off x="2779814" y="5136507"/>
                <a:ext cx="662166" cy="772107"/>
              </a:xfrm>
              <a:prstGeom prst="rect">
                <a:avLst/>
              </a:prstGeom>
              <a:solidFill>
                <a:srgbClr val="34BC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dirty="0">
                  <a:latin typeface="Twinkl" pitchFamily="2" charset="0"/>
                </a:endParaRPr>
              </a:p>
            </p:txBody>
          </p:sp>
          <p:sp>
            <p:nvSpPr>
              <p:cNvPr id="22542" name="Rectangle 7"/>
              <p:cNvSpPr>
                <a:spLocks noChangeArrowheads="1"/>
              </p:cNvSpPr>
              <p:nvPr/>
            </p:nvSpPr>
            <p:spPr bwMode="auto">
              <a:xfrm>
                <a:off x="2970272" y="5136507"/>
                <a:ext cx="5109946" cy="772107"/>
              </a:xfrm>
              <a:prstGeom prst="rect">
                <a:avLst/>
              </a:prstGeom>
              <a:solidFill>
                <a:srgbClr val="34BC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tIns="108000" rIns="108000" bIns="1080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winkl" pitchFamily="2" charset="0"/>
                    <a:cs typeface="Twinkl" pitchFamily="2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>
                    <a:solidFill>
                      <a:schemeClr val="tx1"/>
                    </a:solidFill>
                  </a:rPr>
                  <a:t>What do you think the </a:t>
                </a:r>
                <a:r>
                  <a:rPr lang="en-GB" altLang="en-US" b="1">
                    <a:solidFill>
                      <a:schemeClr val="tx1"/>
                    </a:solidFill>
                  </a:rPr>
                  <a:t>highlighted</a:t>
                </a:r>
                <a:r>
                  <a:rPr lang="en-GB" altLang="en-US">
                    <a:solidFill>
                      <a:schemeClr val="tx1"/>
                    </a:solidFill>
                  </a:rPr>
                  <a:t> words mean?</a:t>
                </a:r>
              </a:p>
            </p:txBody>
          </p:sp>
        </p:grpSp>
      </p:grpSp>
      <p:sp>
        <p:nvSpPr>
          <p:cNvPr id="33794" name="Title 5">
            <a:extLst>
              <a:ext uri="{FF2B5EF4-FFF2-40B4-BE49-F238E27FC236}">
                <a16:creationId xmlns:a16="http://schemas.microsoft.com/office/drawing/2014/main" id="{945CCECB-3076-4D22-994F-33F6DD641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1447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fr-FR" altLang="en-US">
                <a:latin typeface="Twinkl" pitchFamily="2" charset="0"/>
              </a:rPr>
              <a:t>La grammaire du futur simple</a:t>
            </a:r>
            <a:br>
              <a:rPr lang="en-GB" altLang="en-US">
                <a:latin typeface="Twinkl" pitchFamily="2" charset="0"/>
              </a:rPr>
            </a:br>
            <a:r>
              <a:rPr lang="en-GB" altLang="en-US" sz="2800" b="0">
                <a:latin typeface="Twinkl" pitchFamily="2" charset="0"/>
              </a:rPr>
              <a:t>(Simple Future Tense)</a:t>
            </a:r>
          </a:p>
        </p:txBody>
      </p:sp>
      <p:grpSp>
        <p:nvGrpSpPr>
          <p:cNvPr id="22532" name="Group 7"/>
          <p:cNvGrpSpPr>
            <a:grpSpLocks/>
          </p:cNvGrpSpPr>
          <p:nvPr/>
        </p:nvGrpSpPr>
        <p:grpSpPr bwMode="auto">
          <a:xfrm>
            <a:off x="950913" y="2322513"/>
            <a:ext cx="7232650" cy="495300"/>
            <a:chOff x="950614" y="2322513"/>
            <a:chExt cx="7417099" cy="4953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DD639D3-E777-4FEC-AFA8-1571B91244DB}"/>
                </a:ext>
              </a:extLst>
            </p:cNvPr>
            <p:cNvSpPr/>
            <p:nvPr/>
          </p:nvSpPr>
          <p:spPr>
            <a:xfrm>
              <a:off x="4567996" y="2322513"/>
              <a:ext cx="3799717" cy="495300"/>
            </a:xfrm>
            <a:prstGeom prst="rect">
              <a:avLst/>
            </a:prstGeom>
            <a:solidFill>
              <a:srgbClr val="FAB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22538" name="Rectangle 1"/>
            <p:cNvSpPr>
              <a:spLocks noChangeArrowheads="1"/>
            </p:cNvSpPr>
            <p:nvPr/>
          </p:nvSpPr>
          <p:spPr bwMode="auto">
            <a:xfrm>
              <a:off x="950614" y="2322513"/>
              <a:ext cx="7417099" cy="495300"/>
            </a:xfrm>
            <a:prstGeom prst="rect">
              <a:avLst/>
            </a:prstGeom>
            <a:solidFill>
              <a:srgbClr val="FAB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This is how you say it in French.</a:t>
              </a:r>
            </a:p>
          </p:txBody>
        </p:sp>
      </p:grp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3EE141AB-935B-43FF-97B0-A0F2A038D531}"/>
              </a:ext>
            </a:extLst>
          </p:cNvPr>
          <p:cNvSpPr/>
          <p:nvPr/>
        </p:nvSpPr>
        <p:spPr>
          <a:xfrm>
            <a:off x="6002338" y="2990850"/>
            <a:ext cx="2181225" cy="1341438"/>
          </a:xfrm>
          <a:prstGeom prst="wedgeRectCallout">
            <a:avLst>
              <a:gd name="adj1" fmla="val -131426"/>
              <a:gd name="adj2" fmla="val -15487"/>
            </a:avLst>
          </a:prstGeom>
          <a:solidFill>
            <a:schemeClr val="bg1"/>
          </a:solidFill>
          <a:ln w="28575">
            <a:solidFill>
              <a:srgbClr val="FF7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432000" rIns="108000" bIns="144000"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  <a:latin typeface="Twinkl" pitchFamily="2" charset="0"/>
              </a:rPr>
              <a:t>Quand </a:t>
            </a:r>
            <a:r>
              <a:rPr lang="fr-FR" b="1" dirty="0">
                <a:solidFill>
                  <a:schemeClr val="tx1"/>
                </a:solidFill>
                <a:latin typeface="Twinkl" pitchFamily="2" charset="0"/>
              </a:rPr>
              <a:t>je serai </a:t>
            </a:r>
            <a:r>
              <a:rPr lang="fr-FR" dirty="0">
                <a:solidFill>
                  <a:schemeClr val="tx1"/>
                </a:solidFill>
                <a:latin typeface="Twinkl" pitchFamily="2" charset="0"/>
              </a:rPr>
              <a:t>grand, </a:t>
            </a:r>
            <a:r>
              <a:rPr lang="fr-FR" b="1" dirty="0">
                <a:solidFill>
                  <a:schemeClr val="tx1"/>
                </a:solidFill>
                <a:latin typeface="Twinkl" pitchFamily="2" charset="0"/>
              </a:rPr>
              <a:t>je serai </a:t>
            </a:r>
            <a:r>
              <a:rPr lang="fr-FR" dirty="0">
                <a:solidFill>
                  <a:schemeClr val="tx1"/>
                </a:solidFill>
                <a:latin typeface="Twinkl" pitchFamily="2" charset="0"/>
              </a:rPr>
              <a:t>aviateur !</a:t>
            </a:r>
          </a:p>
        </p:txBody>
      </p:sp>
      <p:pic>
        <p:nvPicPr>
          <p:cNvPr id="7" name="1 Play - Quand je serai grand, je serai aviateur !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4363" y="3086100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438" y="2990850"/>
            <a:ext cx="405765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Quand je serai grand, je serai aviateur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4863" y="1809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0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24000"/>
          </a:xfrm>
        </p:spPr>
        <p:txBody>
          <a:bodyPr/>
          <a:lstStyle/>
          <a:p>
            <a:pPr algn="ctr" eaLnBrk="1" hangingPunct="1"/>
            <a:r>
              <a:rPr lang="fr-FR" altLang="en-US">
                <a:latin typeface="Twinkl" pitchFamily="2" charset="0"/>
              </a:rPr>
              <a:t>La grammaire du futur simple</a:t>
            </a:r>
            <a:br>
              <a:rPr lang="en-GB" altLang="en-US">
                <a:latin typeface="Twinkl" pitchFamily="2" charset="0"/>
              </a:rPr>
            </a:br>
            <a:r>
              <a:rPr lang="en-GB" altLang="en-US" sz="2800" b="0">
                <a:latin typeface="Twinkl" pitchFamily="2" charset="0"/>
              </a:rPr>
              <a:t>(Simple Future Tense)</a:t>
            </a:r>
          </a:p>
        </p:txBody>
      </p:sp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638175" y="2009775"/>
            <a:ext cx="7867650" cy="495300"/>
          </a:xfrm>
          <a:prstGeom prst="rect">
            <a:avLst/>
          </a:prstGeom>
          <a:solidFill>
            <a:schemeClr val="bg1"/>
          </a:solidFill>
          <a:ln w="38100">
            <a:solidFill>
              <a:srgbClr val="2CB7BD"/>
            </a:solidFill>
            <a:miter lim="800000"/>
            <a:headEnd/>
            <a:tailEnd/>
          </a:ln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This is the simple future tense in French. 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38175" y="2606675"/>
            <a:ext cx="2628900" cy="773113"/>
          </a:xfrm>
          <a:prstGeom prst="rect">
            <a:avLst/>
          </a:prstGeom>
          <a:solidFill>
            <a:srgbClr val="2CB7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Infinitive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360738" y="2606675"/>
            <a:ext cx="2446337" cy="773113"/>
          </a:xfrm>
          <a:prstGeom prst="rect">
            <a:avLst/>
          </a:prstGeom>
          <a:solidFill>
            <a:srgbClr val="2CB7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Present Tense</a:t>
            </a:r>
            <a:br>
              <a:rPr lang="en-GB" altLang="en-US" b="1">
                <a:solidFill>
                  <a:schemeClr val="tx1"/>
                </a:solidFill>
              </a:rPr>
            </a:br>
            <a:r>
              <a:rPr lang="en-GB" altLang="en-US" b="1">
                <a:solidFill>
                  <a:schemeClr val="tx1"/>
                </a:solidFill>
              </a:rPr>
              <a:t>(1st person)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900738" y="2606675"/>
            <a:ext cx="2605087" cy="773113"/>
          </a:xfrm>
          <a:prstGeom prst="rect">
            <a:avLst/>
          </a:prstGeom>
          <a:solidFill>
            <a:srgbClr val="2CB7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chemeClr val="tx1"/>
                </a:solidFill>
              </a:rPr>
              <a:t>Simple Future Tense (1st person)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38175" y="3481388"/>
            <a:ext cx="2628900" cy="771525"/>
          </a:xfrm>
          <a:prstGeom prst="rect">
            <a:avLst/>
          </a:prstGeom>
          <a:solidFill>
            <a:srgbClr val="FAB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être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360738" y="3481388"/>
            <a:ext cx="2446337" cy="771525"/>
          </a:xfrm>
          <a:prstGeom prst="rect">
            <a:avLst/>
          </a:prstGeom>
          <a:solidFill>
            <a:srgbClr val="FAB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je suis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900738" y="3481388"/>
            <a:ext cx="2605087" cy="771525"/>
          </a:xfrm>
          <a:prstGeom prst="rect">
            <a:avLst/>
          </a:prstGeom>
          <a:solidFill>
            <a:srgbClr val="FAB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je serai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38175" y="4356100"/>
            <a:ext cx="2628900" cy="771525"/>
          </a:xfrm>
          <a:prstGeom prst="rect">
            <a:avLst/>
          </a:prstGeom>
          <a:solidFill>
            <a:srgbClr val="FF7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(to be)</a:t>
            </a:r>
            <a:endParaRPr lang="en-GB" altLang="en-US" sz="90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360738" y="4356100"/>
            <a:ext cx="2446337" cy="771525"/>
          </a:xfrm>
          <a:prstGeom prst="rect">
            <a:avLst/>
          </a:prstGeom>
          <a:solidFill>
            <a:srgbClr val="FF7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(I am)</a:t>
            </a:r>
            <a:endParaRPr lang="en-GB" altLang="en-US" sz="90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5900738" y="4356100"/>
            <a:ext cx="2605087" cy="771525"/>
          </a:xfrm>
          <a:prstGeom prst="rect">
            <a:avLst/>
          </a:prstGeom>
          <a:solidFill>
            <a:srgbClr val="FF7E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(I will be)</a:t>
            </a:r>
            <a:endParaRPr lang="en-GB" altLang="en-US" sz="90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649288" y="5276850"/>
            <a:ext cx="7869237" cy="495300"/>
          </a:xfrm>
          <a:prstGeom prst="rect">
            <a:avLst/>
          </a:prstGeom>
          <a:solidFill>
            <a:schemeClr val="bg1"/>
          </a:solidFill>
          <a:ln w="38100">
            <a:solidFill>
              <a:srgbClr val="FF7E00"/>
            </a:solidFill>
            <a:miter lim="800000"/>
            <a:headEnd/>
            <a:tailEnd/>
          </a:ln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What do you notice? How is it different to English?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7"/>
          <p:cNvGrpSpPr>
            <a:grpSpLocks/>
          </p:cNvGrpSpPr>
          <p:nvPr/>
        </p:nvGrpSpPr>
        <p:grpSpPr bwMode="auto">
          <a:xfrm>
            <a:off x="950913" y="5373688"/>
            <a:ext cx="7232650" cy="523875"/>
            <a:chOff x="806450" y="5373688"/>
            <a:chExt cx="7376968" cy="5238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980FBDB-8075-42CD-8683-6A3C23EA377E}"/>
                </a:ext>
              </a:extLst>
            </p:cNvPr>
            <p:cNvSpPr/>
            <p:nvPr/>
          </p:nvSpPr>
          <p:spPr>
            <a:xfrm>
              <a:off x="5605689" y="5373688"/>
              <a:ext cx="2577729" cy="523875"/>
            </a:xfrm>
            <a:prstGeom prst="rect">
              <a:avLst/>
            </a:prstGeom>
            <a:solidFill>
              <a:srgbClr val="34BC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24585" name="Rectangle 8"/>
            <p:cNvSpPr>
              <a:spLocks noChangeArrowheads="1"/>
            </p:cNvSpPr>
            <p:nvPr/>
          </p:nvSpPr>
          <p:spPr bwMode="auto">
            <a:xfrm>
              <a:off x="806450" y="5373688"/>
              <a:ext cx="5541963" cy="523875"/>
            </a:xfrm>
            <a:prstGeom prst="rect">
              <a:avLst/>
            </a:prstGeom>
            <a:solidFill>
              <a:srgbClr val="34BC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What do you notice? How is it different to English?</a:t>
              </a:r>
            </a:p>
          </p:txBody>
        </p:sp>
      </p:grpSp>
      <p:sp>
        <p:nvSpPr>
          <p:cNvPr id="24579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24000"/>
          </a:xfrm>
        </p:spPr>
        <p:txBody>
          <a:bodyPr/>
          <a:lstStyle/>
          <a:p>
            <a:pPr algn="ctr" eaLnBrk="1" hangingPunct="1"/>
            <a:r>
              <a:rPr lang="fr-FR" altLang="en-US">
                <a:latin typeface="Twinkl" pitchFamily="2" charset="0"/>
              </a:rPr>
              <a:t>La grammaire du futur simple</a:t>
            </a:r>
            <a:br>
              <a:rPr lang="en-GB" altLang="en-US">
                <a:latin typeface="Twinkl" pitchFamily="2" charset="0"/>
              </a:rPr>
            </a:br>
            <a:r>
              <a:rPr lang="en-GB" altLang="en-US" sz="2800" b="0">
                <a:latin typeface="Twinkl" pitchFamily="2" charset="0"/>
              </a:rPr>
              <a:t>(Simple Future Tense)</a:t>
            </a:r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C51255E6-B70C-4C86-8EC7-A0D0ED1C32CC}"/>
              </a:ext>
            </a:extLst>
          </p:cNvPr>
          <p:cNvSpPr/>
          <p:nvPr/>
        </p:nvSpPr>
        <p:spPr>
          <a:xfrm>
            <a:off x="950913" y="2159000"/>
            <a:ext cx="2235200" cy="1341438"/>
          </a:xfrm>
          <a:prstGeom prst="wedgeRectCallout">
            <a:avLst>
              <a:gd name="adj1" fmla="val 132881"/>
              <a:gd name="adj2" fmla="val 51251"/>
            </a:avLst>
          </a:prstGeom>
          <a:solidFill>
            <a:schemeClr val="bg1"/>
          </a:solidFill>
          <a:ln w="28575">
            <a:solidFill>
              <a:srgbClr val="FF7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432000" rIns="108000" bIns="144000"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  <a:latin typeface="Twinkl" pitchFamily="2" charset="0"/>
              </a:rPr>
              <a:t>Quand je serai grand, je serai aviateur !</a:t>
            </a:r>
          </a:p>
        </p:txBody>
      </p:sp>
      <p:pic>
        <p:nvPicPr>
          <p:cNvPr id="5" name="1 Play - Quand je serai grand, je serai aviateur !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9925" y="2271713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Quand je serai grand, je serai aviateur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4863" y="1809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25" y="3071813"/>
            <a:ext cx="3910013" cy="321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0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5">
            <a:extLst>
              <a:ext uri="{FF2B5EF4-FFF2-40B4-BE49-F238E27FC236}">
                <a16:creationId xmlns:a16="http://schemas.microsoft.com/office/drawing/2014/main" id="{561CB4FB-C1E5-41CE-8E77-AD7B6ED33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677988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fr-FR" altLang="en-US" dirty="0">
                <a:latin typeface="Twinkl" pitchFamily="2" charset="0"/>
              </a:rPr>
              <a:t>Quand je serai grand(e</a:t>
            </a:r>
            <a:r>
              <a:rPr lang="fr-FR" altLang="en-US">
                <a:latin typeface="Twinkl" pitchFamily="2" charset="0"/>
              </a:rPr>
              <a:t>),                  je serai</a:t>
            </a:r>
            <a:r>
              <a:rPr lang="fr-FR" altLang="en-US" dirty="0">
                <a:latin typeface="Twinkl" pitchFamily="2" charset="0"/>
              </a:rPr>
              <a:t>...</a:t>
            </a:r>
            <a:br>
              <a:rPr lang="en-GB" altLang="en-US" dirty="0">
                <a:latin typeface="Twinkl" pitchFamily="2" charset="0"/>
              </a:rPr>
            </a:br>
            <a:r>
              <a:rPr lang="en-GB" altLang="en-US" sz="2800" b="0" dirty="0">
                <a:latin typeface="Twinkl" pitchFamily="2" charset="0"/>
              </a:rPr>
              <a:t>(When I Grow Up, I’m Going to Be...)</a:t>
            </a:r>
          </a:p>
        </p:txBody>
      </p:sp>
      <p:pic>
        <p:nvPicPr>
          <p:cNvPr id="26627" name="Individual Work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8" name="Group 13"/>
          <p:cNvGrpSpPr>
            <a:grpSpLocks/>
          </p:cNvGrpSpPr>
          <p:nvPr/>
        </p:nvGrpSpPr>
        <p:grpSpPr bwMode="auto">
          <a:xfrm>
            <a:off x="798513" y="2200275"/>
            <a:ext cx="7607300" cy="4024313"/>
            <a:chOff x="799023" y="2199975"/>
            <a:chExt cx="7606971" cy="4024280"/>
          </a:xfrm>
        </p:grpSpPr>
        <p:pic>
          <p:nvPicPr>
            <p:cNvPr id="26629" name="Pictur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023" y="2199975"/>
              <a:ext cx="2844987" cy="4024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0" name="Picture 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351" y="2199975"/>
              <a:ext cx="2844987" cy="4024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1" name="Picture 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3679" y="2199975"/>
              <a:ext cx="2844987" cy="4024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2" name="Picture 12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1007" y="2199975"/>
              <a:ext cx="2844987" cy="4024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7AAC66A-1264-4255-BC57-D10DEF74DEFC}"/>
              </a:ext>
            </a:extLst>
          </p:cNvPr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A5DCA9F-2887-4254-86A7-F6F8ED1100C6}"/>
              </a:ext>
            </a:extLst>
          </p:cNvPr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7652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  <a:latin typeface="Twinkl SemiBold" pitchFamily="2" charset="0"/>
              </a:rPr>
              <a:t>Success Criteria</a:t>
            </a:r>
          </a:p>
        </p:txBody>
      </p:sp>
      <p:sp>
        <p:nvSpPr>
          <p:cNvPr id="27653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0B923773-B14F-46A1-9E75-6ACF0541E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>
                <a:cs typeface="+mn-cs"/>
              </a:rPr>
              <a:t>I can use the simple future </a:t>
            </a:r>
            <a:r>
              <a:rPr lang="en-GB">
                <a:cs typeface="+mn-cs"/>
              </a:rPr>
              <a:t>tense.</a:t>
            </a:r>
            <a:endParaRPr lang="en-GB" dirty="0">
              <a:cs typeface="+mn-cs"/>
            </a:endParaRPr>
          </a:p>
        </p:txBody>
      </p:sp>
      <p:sp>
        <p:nvSpPr>
          <p:cNvPr id="27655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/>
            <a:r>
              <a:rPr lang="en-GB" altLang="en-US">
                <a:ea typeface="Sassoon Infant Rg" panose="02000503030000020003" pitchFamily="50" charset="0"/>
                <a:cs typeface="Sassoon Infant Rg" panose="02000503030000020003" pitchFamily="50" charset="0"/>
              </a:rPr>
              <a:t>I can use ‘je serai’ to refer to my future.</a:t>
            </a:r>
          </a:p>
          <a:p>
            <a:pPr eaLnBrk="1" hangingPunct="1"/>
            <a:r>
              <a:rPr lang="en-GB" altLang="en-US">
                <a:ea typeface="Sassoon Infant Rg" panose="02000503030000020003" pitchFamily="50" charset="0"/>
                <a:cs typeface="Sassoon Infant Rg" panose="02000503030000020003" pitchFamily="50" charset="0"/>
              </a:rPr>
              <a:t>I can show how French future tense is different to English.</a:t>
            </a:r>
          </a:p>
          <a:p>
            <a:pPr eaLnBrk="1" hangingPunct="1"/>
            <a:r>
              <a:rPr lang="en-GB" altLang="en-US">
                <a:ea typeface="Sassoon Infant Rg" panose="02000503030000020003" pitchFamily="50" charset="0"/>
                <a:cs typeface="Sassoon Infant Rg" panose="02000503030000020003" pitchFamily="50" charset="0"/>
              </a:rPr>
              <a:t>I can use the speaker’s body language to help me understand what they are saying.</a:t>
            </a:r>
          </a:p>
          <a:p>
            <a:pPr eaLnBrk="1" hangingPunct="1"/>
            <a:r>
              <a:rPr lang="en-GB" altLang="en-US">
                <a:ea typeface="Sassoon Infant Rg" panose="02000503030000020003" pitchFamily="50" charset="0"/>
                <a:cs typeface="Sassoon Infant Rg" panose="02000503030000020003" pitchFamily="50" charset="0"/>
              </a:rPr>
              <a:t>I can listen and respond appropriately to what is said.</a:t>
            </a:r>
          </a:p>
        </p:txBody>
      </p:sp>
      <p:pic>
        <p:nvPicPr>
          <p:cNvPr id="27656" name="Picture 5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7AAC66A-1264-4255-BC57-D10DEF74DEFC}"/>
              </a:ext>
            </a:extLst>
          </p:cNvPr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A5DCA9F-2887-4254-86A7-F6F8ED1100C6}"/>
              </a:ext>
            </a:extLst>
          </p:cNvPr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6148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  <a:latin typeface="Twinkl SemiBold" pitchFamily="2" charset="0"/>
              </a:rPr>
              <a:t>Success Criteria</a:t>
            </a:r>
          </a:p>
        </p:txBody>
      </p:sp>
      <p:sp>
        <p:nvSpPr>
          <p:cNvPr id="6149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chemeClr val="tx1"/>
                </a:solidFill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0B923773-B14F-46A1-9E75-6ACF0541E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>
                <a:cs typeface="+mn-cs"/>
              </a:rPr>
              <a:t>I can use the simple future tense.</a:t>
            </a:r>
          </a:p>
        </p:txBody>
      </p:sp>
      <p:sp>
        <p:nvSpPr>
          <p:cNvPr id="6151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/>
            <a:r>
              <a:rPr lang="en-GB" altLang="en-US">
                <a:ea typeface="Sassoon Infant Rg" panose="02000503030000020003" pitchFamily="50" charset="0"/>
                <a:cs typeface="Sassoon Infant Rg" panose="02000503030000020003" pitchFamily="50" charset="0"/>
              </a:rPr>
              <a:t>I can use ‘je serai’ to refer to my future.</a:t>
            </a:r>
          </a:p>
          <a:p>
            <a:pPr eaLnBrk="1" hangingPunct="1"/>
            <a:r>
              <a:rPr lang="en-GB" altLang="en-US">
                <a:ea typeface="Sassoon Infant Rg" panose="02000503030000020003" pitchFamily="50" charset="0"/>
                <a:cs typeface="Sassoon Infant Rg" panose="02000503030000020003" pitchFamily="50" charset="0"/>
              </a:rPr>
              <a:t>I can show how French future tense is different to English.</a:t>
            </a:r>
          </a:p>
          <a:p>
            <a:pPr eaLnBrk="1" hangingPunct="1"/>
            <a:r>
              <a:rPr lang="en-GB" altLang="en-US">
                <a:ea typeface="Sassoon Infant Rg" panose="02000503030000020003" pitchFamily="50" charset="0"/>
                <a:cs typeface="Sassoon Infant Rg" panose="02000503030000020003" pitchFamily="50" charset="0"/>
              </a:rPr>
              <a:t>I can use the speaker’s body language to help me understand what they are saying.</a:t>
            </a:r>
          </a:p>
          <a:p>
            <a:pPr eaLnBrk="1" hangingPunct="1"/>
            <a:r>
              <a:rPr lang="en-GB" altLang="en-US">
                <a:ea typeface="Sassoon Infant Rg" panose="02000503030000020003" pitchFamily="50" charset="0"/>
                <a:cs typeface="Sassoon Infant Rg" panose="02000503030000020003" pitchFamily="50" charset="0"/>
              </a:rPr>
              <a:t>I can listen and respond appropriately to what is said.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88" y="904875"/>
            <a:ext cx="8229600" cy="581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138" y="1031875"/>
            <a:ext cx="8147050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itle 5">
            <a:extLst>
              <a:ext uri="{FF2B5EF4-FFF2-40B4-BE49-F238E27FC236}">
                <a16:creationId xmlns:a16="http://schemas.microsoft.com/office/drawing/2014/main" id="{D16017BF-8344-45CC-881D-6E22DE06C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990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altLang="en-US" dirty="0">
                <a:latin typeface="Twinkl" pitchFamily="2" charset="0"/>
              </a:rPr>
              <a:t>When I Grow Up...</a:t>
            </a:r>
          </a:p>
        </p:txBody>
      </p:sp>
      <p:pic>
        <p:nvPicPr>
          <p:cNvPr id="7173" name="Talking Partners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36563" y="973138"/>
            <a:ext cx="8229601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13" y="973138"/>
            <a:ext cx="8229600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79425" y="1031875"/>
            <a:ext cx="8229600" cy="581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617538" y="5407025"/>
            <a:ext cx="7908925" cy="882650"/>
          </a:xfrm>
          <a:prstGeom prst="rect">
            <a:avLst/>
          </a:prstGeom>
          <a:solidFill>
            <a:srgbClr val="34BCC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What’s your ambition? </a:t>
            </a:r>
            <a:br>
              <a:rPr lang="en-GB" altLang="en-US">
                <a:solidFill>
                  <a:schemeClr val="tx1"/>
                </a:solidFill>
              </a:rPr>
            </a:br>
            <a:r>
              <a:rPr lang="en-GB" altLang="en-US">
                <a:solidFill>
                  <a:schemeClr val="tx1"/>
                </a:solidFill>
              </a:rPr>
              <a:t>Let’s compare ideas about what we’re going to do when we grow up!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0" y="3179763"/>
            <a:ext cx="3429000" cy="1943100"/>
          </a:xfrm>
          <a:prstGeom prst="rect">
            <a:avLst/>
          </a:prstGeom>
          <a:noFill/>
          <a:ln w="38100">
            <a:solidFill>
              <a:srgbClr val="2CB7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8" name="Title 5">
            <a:extLst>
              <a:ext uri="{FF2B5EF4-FFF2-40B4-BE49-F238E27FC236}">
                <a16:creationId xmlns:a16="http://schemas.microsoft.com/office/drawing/2014/main" id="{B106BBF2-920E-4F13-AF84-4B596BD04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360488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altLang="en-US" dirty="0">
                <a:latin typeface="Twinkl" pitchFamily="2" charset="0"/>
              </a:rPr>
              <a:t>Le travail</a:t>
            </a:r>
            <a:br>
              <a:rPr lang="en-GB" altLang="en-US" dirty="0">
                <a:latin typeface="Twinkl" pitchFamily="2" charset="0"/>
              </a:rPr>
            </a:br>
            <a:r>
              <a:rPr lang="en-GB" altLang="en-US" sz="2800" b="0" dirty="0">
                <a:latin typeface="Twinkl" pitchFamily="2" charset="0"/>
              </a:rPr>
              <a:t>(Work)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76263" y="1846263"/>
            <a:ext cx="7981950" cy="869950"/>
          </a:xfrm>
          <a:prstGeom prst="rect">
            <a:avLst/>
          </a:prstGeom>
          <a:solidFill>
            <a:srgbClr val="FAB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Click to watch this video of some people at work in France. 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Where do they work? What are their jobs?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61975" y="5637213"/>
            <a:ext cx="7981950" cy="495300"/>
          </a:xfrm>
          <a:prstGeom prst="rect">
            <a:avLst/>
          </a:prstGeom>
          <a:solidFill>
            <a:schemeClr val="bg1"/>
          </a:solidFill>
          <a:ln w="38100">
            <a:solidFill>
              <a:srgbClr val="FF7E00"/>
            </a:solidFill>
            <a:miter lim="800000"/>
            <a:headEnd/>
            <a:tailEnd/>
          </a:ln>
        </p:spPr>
        <p:txBody>
          <a:bodyPr lIns="108000" tIns="108000" rIns="108000" bIns="108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Did you catch any of the job names?</a:t>
            </a:r>
          </a:p>
        </p:txBody>
      </p:sp>
      <p:grpSp>
        <p:nvGrpSpPr>
          <p:cNvPr id="8199" name="Group 8"/>
          <p:cNvGrpSpPr>
            <a:grpSpLocks/>
          </p:cNvGrpSpPr>
          <p:nvPr/>
        </p:nvGrpSpPr>
        <p:grpSpPr bwMode="auto">
          <a:xfrm>
            <a:off x="4418013" y="3995738"/>
            <a:ext cx="307975" cy="309562"/>
            <a:chOff x="1054137" y="3967013"/>
            <a:chExt cx="418723" cy="41872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26F7F37-8907-46D0-AFDC-0A4A4C6B62DC}"/>
                </a:ext>
              </a:extLst>
            </p:cNvPr>
            <p:cNvSpPr/>
            <p:nvPr/>
          </p:nvSpPr>
          <p:spPr>
            <a:xfrm>
              <a:off x="1054137" y="3967013"/>
              <a:ext cx="418723" cy="418723"/>
            </a:xfrm>
            <a:prstGeom prst="ellipse">
              <a:avLst/>
            </a:prstGeom>
            <a:solidFill>
              <a:srgbClr val="2CB7BD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" name="Isosceles Triangle 6">
              <a:hlinkClick r:id="rId3"/>
              <a:extLst>
                <a:ext uri="{FF2B5EF4-FFF2-40B4-BE49-F238E27FC236}">
                  <a16:creationId xmlns:a16="http://schemas.microsoft.com/office/drawing/2014/main" id="{4AAE3749-D91E-48D0-97B3-2EC00350979F}"/>
                </a:ext>
              </a:extLst>
            </p:cNvPr>
            <p:cNvSpPr/>
            <p:nvPr/>
          </p:nvSpPr>
          <p:spPr>
            <a:xfrm rot="5400000">
              <a:off x="1169149" y="4075994"/>
              <a:ext cx="240498" cy="207203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EAAFABC-F554-434C-A76A-84CA67E9936A}"/>
              </a:ext>
            </a:extLst>
          </p:cNvPr>
          <p:cNvSpPr txBox="1"/>
          <p:nvPr/>
        </p:nvSpPr>
        <p:spPr>
          <a:xfrm>
            <a:off x="6286500" y="5122863"/>
            <a:ext cx="2257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You will need Flash Player for this to 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125" y="1727200"/>
            <a:ext cx="5942013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5">
            <a:extLst>
              <a:ext uri="{FF2B5EF4-FFF2-40B4-BE49-F238E27FC236}">
                <a16:creationId xmlns:a16="http://schemas.microsoft.com/office/drawing/2014/main" id="{1D02A601-DB43-4763-B012-3F5ED0658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28905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altLang="en-US">
                <a:latin typeface="Twinkl" pitchFamily="2" charset="0"/>
              </a:rPr>
              <a:t>Les métiers</a:t>
            </a:r>
            <a:br>
              <a:rPr lang="en-GB" altLang="en-US">
                <a:latin typeface="Twinkl" pitchFamily="2" charset="0"/>
              </a:rPr>
            </a:br>
            <a:r>
              <a:rPr lang="en-GB" altLang="en-US" sz="2800" b="0">
                <a:latin typeface="Twinkl" pitchFamily="2" charset="0"/>
              </a:rPr>
              <a:t>(Jobs)</a:t>
            </a:r>
          </a:p>
        </p:txBody>
      </p:sp>
      <p:pic>
        <p:nvPicPr>
          <p:cNvPr id="9220" name="Picture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8425" y="1727200"/>
            <a:ext cx="3341688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1" name="Group 1"/>
          <p:cNvGrpSpPr>
            <a:grpSpLocks/>
          </p:cNvGrpSpPr>
          <p:nvPr/>
        </p:nvGrpSpPr>
        <p:grpSpPr bwMode="auto">
          <a:xfrm>
            <a:off x="1157288" y="728663"/>
            <a:ext cx="1519237" cy="654050"/>
            <a:chOff x="1157287" y="728663"/>
            <a:chExt cx="1519302" cy="65405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C896272-7F79-4A19-9386-08D9C1EAC7B0}"/>
                </a:ext>
              </a:extLst>
            </p:cNvPr>
            <p:cNvSpPr/>
            <p:nvPr/>
          </p:nvSpPr>
          <p:spPr>
            <a:xfrm>
              <a:off x="1157287" y="728663"/>
              <a:ext cx="1519302" cy="654050"/>
            </a:xfrm>
            <a:prstGeom prst="rect">
              <a:avLst/>
            </a:prstGeom>
            <a:solidFill>
              <a:srgbClr val="FF7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solidFill>
                  <a:srgbClr val="FFFFFF"/>
                </a:solidFill>
                <a:latin typeface="Twinkl" pitchFamily="2" charset="0"/>
              </a:endParaRPr>
            </a:p>
          </p:txBody>
        </p:sp>
        <p:sp>
          <p:nvSpPr>
            <p:cNvPr id="9231" name="TextBox 10"/>
            <p:cNvSpPr txBox="1">
              <a:spLocks noChangeArrowheads="1"/>
            </p:cNvSpPr>
            <p:nvPr/>
          </p:nvSpPr>
          <p:spPr bwMode="auto">
            <a:xfrm>
              <a:off x="1390070" y="779818"/>
              <a:ext cx="1286519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000">
                  <a:ea typeface="Sassoon Infant Rg" panose="02000503030000020003" pitchFamily="50" charset="0"/>
                  <a:cs typeface="Sassoon Infant Rg" panose="02000503030000020003" pitchFamily="50" charset="0"/>
                </a:rPr>
                <a:t>Click play buttons throughout to hear phrases and words.</a:t>
              </a:r>
            </a:p>
          </p:txBody>
        </p:sp>
      </p:grpSp>
      <p:pic>
        <p:nvPicPr>
          <p:cNvPr id="9222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9200F116-E7D4-4A31-A75A-BE24E4B655A5}"/>
              </a:ext>
            </a:extLst>
          </p:cNvPr>
          <p:cNvSpPr/>
          <p:nvPr/>
        </p:nvSpPr>
        <p:spPr>
          <a:xfrm>
            <a:off x="744538" y="5003800"/>
            <a:ext cx="2016125" cy="1063625"/>
          </a:xfrm>
          <a:prstGeom prst="wedgeRectCallout">
            <a:avLst>
              <a:gd name="adj1" fmla="val 65847"/>
              <a:gd name="adj2" fmla="val -272770"/>
            </a:avLst>
          </a:prstGeom>
          <a:solidFill>
            <a:schemeClr val="bg1"/>
          </a:solidFill>
          <a:ln w="38100">
            <a:solidFill>
              <a:srgbClr val="FF7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432000" rIns="108000" bIns="72000"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  <a:latin typeface="Twinkl" pitchFamily="2" charset="0"/>
              </a:rPr>
              <a:t>Je suis moniteur de ski. </a:t>
            </a:r>
            <a:endParaRPr lang="en-GB" dirty="0">
              <a:solidFill>
                <a:schemeClr val="tx1"/>
              </a:solidFill>
              <a:latin typeface="Twinkl" pitchFamily="2" charset="0"/>
            </a:endParaRPr>
          </a:p>
        </p:txBody>
      </p:sp>
      <p:pic>
        <p:nvPicPr>
          <p:cNvPr id="22" name="Play - Je suis moniteur de ski.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4325" y="5167313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494D7BAC-71C4-4D74-8379-567D3EDA1972}"/>
              </a:ext>
            </a:extLst>
          </p:cNvPr>
          <p:cNvSpPr/>
          <p:nvPr/>
        </p:nvSpPr>
        <p:spPr>
          <a:xfrm>
            <a:off x="6524625" y="4941888"/>
            <a:ext cx="1892300" cy="1135062"/>
          </a:xfrm>
          <a:prstGeom prst="wedgeRectCallout">
            <a:avLst>
              <a:gd name="adj1" fmla="val -43183"/>
              <a:gd name="adj2" fmla="val -215982"/>
            </a:avLst>
          </a:prstGeom>
          <a:solidFill>
            <a:schemeClr val="bg1"/>
          </a:solidFill>
          <a:ln w="38100">
            <a:solidFill>
              <a:srgbClr val="FF7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432000" rIns="108000" bIns="72000"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  <a:latin typeface="Twinkl" pitchFamily="2" charset="0"/>
              </a:rPr>
              <a:t>Je suis monitrice de ski. </a:t>
            </a:r>
            <a:endParaRPr lang="en-GB" dirty="0">
              <a:solidFill>
                <a:schemeClr val="tx1"/>
              </a:solidFill>
              <a:latin typeface="Twinkl" pitchFamily="2" charset="0"/>
            </a:endParaRPr>
          </a:p>
        </p:txBody>
      </p:sp>
      <p:pic>
        <p:nvPicPr>
          <p:cNvPr id="21" name="Play -Je suis monitrice de ski.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2188" y="5092700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A907126-9059-44D4-8011-A40812A4A023}"/>
              </a:ext>
            </a:extLst>
          </p:cNvPr>
          <p:cNvSpPr/>
          <p:nvPr/>
        </p:nvSpPr>
        <p:spPr>
          <a:xfrm>
            <a:off x="5064125" y="1716088"/>
            <a:ext cx="215900" cy="4479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6" name="Je suis monitrice de sk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2650" y="95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1 Je suis moniteur de sk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2650" y="1476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98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39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8975" y="1795463"/>
            <a:ext cx="3987800" cy="436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75"/>
          <a:stretch>
            <a:fillRect/>
          </a:stretch>
        </p:blipFill>
        <p:spPr bwMode="auto">
          <a:xfrm>
            <a:off x="622300" y="1795463"/>
            <a:ext cx="4033838" cy="436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itle 5">
            <a:extLst>
              <a:ext uri="{FF2B5EF4-FFF2-40B4-BE49-F238E27FC236}">
                <a16:creationId xmlns:a16="http://schemas.microsoft.com/office/drawing/2014/main" id="{171997FC-A856-44A5-97DE-804EBD638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3335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altLang="en-US">
                <a:latin typeface="Twinkl" pitchFamily="2" charset="0"/>
              </a:rPr>
              <a:t>Les métiers</a:t>
            </a:r>
            <a:br>
              <a:rPr lang="en-GB" altLang="en-US">
                <a:latin typeface="Twinkl" pitchFamily="2" charset="0"/>
              </a:rPr>
            </a:br>
            <a:r>
              <a:rPr lang="en-GB" altLang="en-US" sz="2800" b="0">
                <a:latin typeface="Twinkl" pitchFamily="2" charset="0"/>
              </a:rPr>
              <a:t>(Jobs)</a:t>
            </a:r>
          </a:p>
        </p:txBody>
      </p:sp>
      <p:pic>
        <p:nvPicPr>
          <p:cNvPr id="10245" name="Play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E6233942-2D96-4D0D-BCCC-B790560BF9A2}"/>
              </a:ext>
            </a:extLst>
          </p:cNvPr>
          <p:cNvSpPr/>
          <p:nvPr/>
        </p:nvSpPr>
        <p:spPr>
          <a:xfrm>
            <a:off x="731838" y="5002213"/>
            <a:ext cx="2016125" cy="1035050"/>
          </a:xfrm>
          <a:prstGeom prst="wedgeRectCallout">
            <a:avLst>
              <a:gd name="adj1" fmla="val 68811"/>
              <a:gd name="adj2" fmla="val -148671"/>
            </a:avLst>
          </a:prstGeom>
          <a:solidFill>
            <a:schemeClr val="bg1"/>
          </a:solidFill>
          <a:ln w="38100">
            <a:solidFill>
              <a:srgbClr val="FF7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432000" rIns="108000" bIns="72000"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  <a:latin typeface="Twinkl" pitchFamily="2" charset="0"/>
              </a:rPr>
              <a:t>Je suis pompier. </a:t>
            </a:r>
            <a:endParaRPr lang="en-GB" dirty="0">
              <a:solidFill>
                <a:schemeClr val="tx1"/>
              </a:solidFill>
              <a:latin typeface="Twinkl" pitchFamily="2" charset="0"/>
            </a:endParaRPr>
          </a:p>
        </p:txBody>
      </p:sp>
      <p:pic>
        <p:nvPicPr>
          <p:cNvPr id="7" name="Play - Je suis pompier 1.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9725" y="5216525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peech Bubble: Rectangle 17">
            <a:extLst>
              <a:ext uri="{FF2B5EF4-FFF2-40B4-BE49-F238E27FC236}">
                <a16:creationId xmlns:a16="http://schemas.microsoft.com/office/drawing/2014/main" id="{D7C4EEDF-9456-4587-A138-393C4BD0F3BD}"/>
              </a:ext>
            </a:extLst>
          </p:cNvPr>
          <p:cNvSpPr/>
          <p:nvPr/>
        </p:nvSpPr>
        <p:spPr>
          <a:xfrm>
            <a:off x="6500813" y="5059363"/>
            <a:ext cx="1892300" cy="977900"/>
          </a:xfrm>
          <a:prstGeom prst="wedgeRectCallout">
            <a:avLst>
              <a:gd name="adj1" fmla="val -51505"/>
              <a:gd name="adj2" fmla="val -210854"/>
            </a:avLst>
          </a:prstGeom>
          <a:solidFill>
            <a:schemeClr val="bg1"/>
          </a:solidFill>
          <a:ln w="38100">
            <a:solidFill>
              <a:srgbClr val="FF7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432000" rIns="108000" bIns="72000"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  <a:latin typeface="Twinkl" pitchFamily="2" charset="0"/>
              </a:rPr>
              <a:t>Je suis pompier. </a:t>
            </a:r>
            <a:endParaRPr lang="en-GB" dirty="0">
              <a:solidFill>
                <a:schemeClr val="tx1"/>
              </a:solidFill>
              <a:latin typeface="Twinkl" pitchFamily="2" charset="0"/>
            </a:endParaRPr>
          </a:p>
        </p:txBody>
      </p:sp>
      <p:pic>
        <p:nvPicPr>
          <p:cNvPr id="19" name="Play - Je suis pompier 2.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6788" y="5292725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599B66E-F8E5-4AF0-892D-6F654100685F}"/>
              </a:ext>
            </a:extLst>
          </p:cNvPr>
          <p:cNvSpPr/>
          <p:nvPr/>
        </p:nvSpPr>
        <p:spPr>
          <a:xfrm>
            <a:off x="4524375" y="1819275"/>
            <a:ext cx="225425" cy="4337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0" name="Je suis pompi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2825" y="1809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Je suis pompi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2825" y="10001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3" name="TextBox 21"/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325</a:t>
            </a:r>
            <a:r>
              <a:rPr lang="en-GB" altLang="en-US" sz="500" baseline="3000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th</a:t>
            </a:r>
            <a:r>
              <a:rPr lang="en-GB" altLang="en-US" sz="50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 Operations Group (@wikipedia.org) - granted under creative commons licence – attribution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 nodeType="clickPar">
                      <p:stCondLst>
                        <p:cond delay="0"/>
                      </p:stCondLst>
                      <p:childTnLst>
                        <p:par>
                          <p:cTn id="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6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5">
            <a:extLst>
              <a:ext uri="{FF2B5EF4-FFF2-40B4-BE49-F238E27FC236}">
                <a16:creationId xmlns:a16="http://schemas.microsoft.com/office/drawing/2014/main" id="{36B8877B-0211-4C4C-8821-9C3D7B635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379538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altLang="en-US">
                <a:latin typeface="Twinkl" pitchFamily="2" charset="0"/>
              </a:rPr>
              <a:t>Les métiers</a:t>
            </a:r>
            <a:br>
              <a:rPr lang="en-GB" altLang="en-US">
                <a:latin typeface="Twinkl" pitchFamily="2" charset="0"/>
              </a:rPr>
            </a:br>
            <a:r>
              <a:rPr lang="en-GB" altLang="en-US" sz="2800" b="0">
                <a:latin typeface="Twinkl" pitchFamily="2" charset="0"/>
              </a:rPr>
              <a:t>(Jobs)</a:t>
            </a:r>
          </a:p>
        </p:txBody>
      </p:sp>
      <p:pic>
        <p:nvPicPr>
          <p:cNvPr id="11267" name="Play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372" r="7005"/>
          <a:stretch>
            <a:fillRect/>
          </a:stretch>
        </p:blipFill>
        <p:spPr bwMode="auto">
          <a:xfrm>
            <a:off x="598488" y="1992313"/>
            <a:ext cx="3913187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7250" y="1992313"/>
            <a:ext cx="3881438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C6A11B9-9D89-4C43-B5E1-7A1239ADC194}"/>
              </a:ext>
            </a:extLst>
          </p:cNvPr>
          <p:cNvSpPr/>
          <p:nvPr/>
        </p:nvSpPr>
        <p:spPr>
          <a:xfrm>
            <a:off x="4511675" y="1930400"/>
            <a:ext cx="176213" cy="4221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F45EDB62-17A5-4C8D-A261-944E7FB04755}"/>
              </a:ext>
            </a:extLst>
          </p:cNvPr>
          <p:cNvSpPr/>
          <p:nvPr/>
        </p:nvSpPr>
        <p:spPr>
          <a:xfrm>
            <a:off x="763588" y="5091113"/>
            <a:ext cx="2257425" cy="930275"/>
          </a:xfrm>
          <a:prstGeom prst="wedgeRectCallout">
            <a:avLst>
              <a:gd name="adj1" fmla="val 18504"/>
              <a:gd name="adj2" fmla="val -194975"/>
            </a:avLst>
          </a:prstGeom>
          <a:solidFill>
            <a:schemeClr val="bg1"/>
          </a:solidFill>
          <a:ln w="38100">
            <a:solidFill>
              <a:srgbClr val="FF7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432000" rIns="108000" bIns="72000"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  <a:latin typeface="Twinkl" pitchFamily="2" charset="0"/>
              </a:rPr>
              <a:t>Je suis professeur. </a:t>
            </a:r>
            <a:endParaRPr lang="en-GB" dirty="0"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5527B145-BFA2-4C61-A1DE-6DE34211224F}"/>
              </a:ext>
            </a:extLst>
          </p:cNvPr>
          <p:cNvSpPr/>
          <p:nvPr/>
        </p:nvSpPr>
        <p:spPr>
          <a:xfrm>
            <a:off x="6394450" y="4906963"/>
            <a:ext cx="2016125" cy="1112837"/>
          </a:xfrm>
          <a:prstGeom prst="wedgeRectCallout">
            <a:avLst>
              <a:gd name="adj1" fmla="val -66254"/>
              <a:gd name="adj2" fmla="val -204138"/>
            </a:avLst>
          </a:prstGeom>
          <a:solidFill>
            <a:schemeClr val="bg1"/>
          </a:solidFill>
          <a:ln w="38100">
            <a:solidFill>
              <a:srgbClr val="FF7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432000" rIns="108000" bIns="72000"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  <a:latin typeface="Twinkl" pitchFamily="2" charset="0"/>
              </a:rPr>
              <a:t>Je suis professeure. </a:t>
            </a:r>
            <a:endParaRPr lang="en-GB" dirty="0">
              <a:solidFill>
                <a:schemeClr val="tx1"/>
              </a:solidFill>
              <a:latin typeface="Twinkl" pitchFamily="2" charset="0"/>
            </a:endParaRPr>
          </a:p>
        </p:txBody>
      </p:sp>
      <p:pic>
        <p:nvPicPr>
          <p:cNvPr id="6" name="Play - Je suis professeur.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3925" y="5051425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lay - Je suis professeur.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713" y="5299075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Je suis professeur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1809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Je suis professeure 2.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575" y="1008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 nodeType="clickPar">
                      <p:stCondLst>
                        <p:cond delay="0"/>
                      </p:stCondLst>
                      <p:childTnLst>
                        <p:par>
                          <p:cTn id="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2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2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388" y="1855788"/>
            <a:ext cx="5807075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itle 5">
            <a:extLst>
              <a:ext uri="{FF2B5EF4-FFF2-40B4-BE49-F238E27FC236}">
                <a16:creationId xmlns:a16="http://schemas.microsoft.com/office/drawing/2014/main" id="{924E20A5-D57E-4125-894A-9A1149C56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370013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altLang="en-US">
                <a:latin typeface="Twinkl" pitchFamily="2" charset="0"/>
              </a:rPr>
              <a:t>Les métiers</a:t>
            </a:r>
            <a:br>
              <a:rPr lang="en-GB" altLang="en-US">
                <a:latin typeface="Twinkl" pitchFamily="2" charset="0"/>
              </a:rPr>
            </a:br>
            <a:r>
              <a:rPr lang="en-GB" altLang="en-US" sz="2800" b="0">
                <a:latin typeface="Twinkl" pitchFamily="2" charset="0"/>
              </a:rPr>
              <a:t>(Jobs)</a:t>
            </a:r>
          </a:p>
        </p:txBody>
      </p:sp>
      <p:pic>
        <p:nvPicPr>
          <p:cNvPr id="12292" name="Play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8766"/>
          <a:stretch>
            <a:fillRect/>
          </a:stretch>
        </p:blipFill>
        <p:spPr bwMode="auto">
          <a:xfrm>
            <a:off x="4586288" y="1933575"/>
            <a:ext cx="3892550" cy="421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peech Bubble: Rectangle 14">
            <a:extLst>
              <a:ext uri="{FF2B5EF4-FFF2-40B4-BE49-F238E27FC236}">
                <a16:creationId xmlns:a16="http://schemas.microsoft.com/office/drawing/2014/main" id="{3989447C-D910-41ED-BCB8-16BF66B92537}"/>
              </a:ext>
            </a:extLst>
          </p:cNvPr>
          <p:cNvSpPr/>
          <p:nvPr/>
        </p:nvSpPr>
        <p:spPr>
          <a:xfrm>
            <a:off x="2527300" y="5094288"/>
            <a:ext cx="1892300" cy="962025"/>
          </a:xfrm>
          <a:prstGeom prst="wedgeRectCallout">
            <a:avLst>
              <a:gd name="adj1" fmla="val -60296"/>
              <a:gd name="adj2" fmla="val -225904"/>
            </a:avLst>
          </a:prstGeom>
          <a:solidFill>
            <a:schemeClr val="bg1"/>
          </a:solidFill>
          <a:ln w="38100">
            <a:solidFill>
              <a:srgbClr val="FF7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432000" rIns="108000" bIns="72000"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  <a:latin typeface="Twinkl" pitchFamily="2" charset="0"/>
              </a:rPr>
              <a:t>Je suis médecin. </a:t>
            </a:r>
          </a:p>
        </p:txBody>
      </p:sp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27D01AE2-91C7-4A28-B5FD-A2C268998DAC}"/>
              </a:ext>
            </a:extLst>
          </p:cNvPr>
          <p:cNvSpPr/>
          <p:nvPr/>
        </p:nvSpPr>
        <p:spPr>
          <a:xfrm>
            <a:off x="4799013" y="5094288"/>
            <a:ext cx="2016125" cy="962025"/>
          </a:xfrm>
          <a:prstGeom prst="wedgeRectCallout">
            <a:avLst>
              <a:gd name="adj1" fmla="val 41362"/>
              <a:gd name="adj2" fmla="val -117020"/>
            </a:avLst>
          </a:prstGeom>
          <a:solidFill>
            <a:schemeClr val="bg1"/>
          </a:solidFill>
          <a:ln w="38100">
            <a:solidFill>
              <a:srgbClr val="FF7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432000" rIns="108000" bIns="72000" anchor="ctr"/>
          <a:lstStyle/>
          <a:p>
            <a:pPr algn="ctr">
              <a:defRPr/>
            </a:pPr>
            <a:r>
              <a:rPr lang="fr-FR" dirty="0">
                <a:solidFill>
                  <a:schemeClr val="tx1"/>
                </a:solidFill>
                <a:latin typeface="Twinkl" pitchFamily="2" charset="0"/>
              </a:rPr>
              <a:t>Je suis médecin. </a:t>
            </a:r>
          </a:p>
        </p:txBody>
      </p:sp>
      <p:pic>
        <p:nvPicPr>
          <p:cNvPr id="7" name="Play - Je suis médecin.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5500" y="5299075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lay -Je suis médecin.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3088" y="5299075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EB99ACC-E422-4D1C-A186-8B48CAB0DC06}"/>
              </a:ext>
            </a:extLst>
          </p:cNvPr>
          <p:cNvSpPr/>
          <p:nvPr/>
        </p:nvSpPr>
        <p:spPr>
          <a:xfrm>
            <a:off x="4478338" y="1855788"/>
            <a:ext cx="212725" cy="4295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" name="Je suis médecin.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9325" y="1809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Je suis médecin.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9325" y="10287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1" name="TextBox 21"/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National Cancer Institute (@wikimedia.org) - granted under creative commons licence – attribution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 nodeType="clickPar">
                      <p:stCondLst>
                        <p:cond delay="0"/>
                      </p:stCondLst>
                      <p:childTnLst>
                        <p:par>
                          <p:cTn id="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7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" id="{79380ED7-5052-42EB-B316-57A76CB1F005}" vid="{4CE80317-C3D3-402F-8C1B-6379DE471A6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#Lesson Presentation When I Grow Up</Template>
  <TotalTime>413</TotalTime>
  <Words>741</Words>
  <Application>Microsoft Macintosh PowerPoint</Application>
  <PresentationFormat>On-screen Show (4:3)</PresentationFormat>
  <Paragraphs>96</Paragraphs>
  <Slides>23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Twinkl</vt:lpstr>
      <vt:lpstr>Twinkl SemiBold</vt:lpstr>
      <vt:lpstr>Calibri</vt:lpstr>
      <vt:lpstr>Arial</vt:lpstr>
      <vt:lpstr>Sassoon Infant Rg</vt:lpstr>
      <vt:lpstr>Tuffy</vt:lpstr>
      <vt:lpstr>Office Theme</vt:lpstr>
      <vt:lpstr>French</vt:lpstr>
      <vt:lpstr>PowerPoint Presentation</vt:lpstr>
      <vt:lpstr>PowerPoint Presentation</vt:lpstr>
      <vt:lpstr>When I Grow Up...</vt:lpstr>
      <vt:lpstr>Le travail (Work)</vt:lpstr>
      <vt:lpstr>Les métiers (Jobs)</vt:lpstr>
      <vt:lpstr>Les métiers (Jobs)</vt:lpstr>
      <vt:lpstr>Les métiers (Jobs)</vt:lpstr>
      <vt:lpstr>Les métiers (Jobs)</vt:lpstr>
      <vt:lpstr>Les métiers (Jobs)</vt:lpstr>
      <vt:lpstr>Les métiers (Jobs)</vt:lpstr>
      <vt:lpstr>Les métiers (Jobs)</vt:lpstr>
      <vt:lpstr>Les métiers (Jobs)</vt:lpstr>
      <vt:lpstr>Les métiers (Jobs)</vt:lpstr>
      <vt:lpstr>Les métiers (Jobs)</vt:lpstr>
      <vt:lpstr>Les métiers (Jobs)</vt:lpstr>
      <vt:lpstr>La grammaire du futur simple (Simple Future Tense)</vt:lpstr>
      <vt:lpstr>La grammaire du futur simple (Simple Future Tense)</vt:lpstr>
      <vt:lpstr>La grammaire du futur simple (Simple Future Tense)</vt:lpstr>
      <vt:lpstr>La grammaire du futur simple (Simple Future Tense)</vt:lpstr>
      <vt:lpstr>Quand je serai grand(e),                  je serai... (When I Grow Up, I’m Going to Be...)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Becker</dc:creator>
  <cp:lastModifiedBy>Amy Robinson</cp:lastModifiedBy>
  <cp:revision>153</cp:revision>
  <dcterms:created xsi:type="dcterms:W3CDTF">2017-09-27T15:24:46Z</dcterms:created>
  <dcterms:modified xsi:type="dcterms:W3CDTF">2021-02-09T12:57:13Z</dcterms:modified>
</cp:coreProperties>
</file>