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68" r:id="rId3"/>
    <p:sldId id="262" r:id="rId4"/>
    <p:sldId id="266" r:id="rId5"/>
    <p:sldId id="296" r:id="rId6"/>
    <p:sldId id="295" r:id="rId7"/>
    <p:sldId id="267" r:id="rId8"/>
    <p:sldId id="269" r:id="rId9"/>
    <p:sldId id="297" r:id="rId10"/>
    <p:sldId id="279" r:id="rId11"/>
    <p:sldId id="298" r:id="rId12"/>
    <p:sldId id="299" r:id="rId13"/>
    <p:sldId id="270" r:id="rId14"/>
    <p:sldId id="277" r:id="rId15"/>
    <p:sldId id="281" r:id="rId16"/>
    <p:sldId id="300" r:id="rId17"/>
    <p:sldId id="272" r:id="rId18"/>
    <p:sldId id="271" r:id="rId19"/>
    <p:sldId id="301" r:id="rId20"/>
    <p:sldId id="282" r:id="rId21"/>
    <p:sldId id="288" r:id="rId22"/>
    <p:sldId id="289" r:id="rId23"/>
    <p:sldId id="291" r:id="rId24"/>
    <p:sldId id="302" r:id="rId25"/>
    <p:sldId id="303" r:id="rId26"/>
    <p:sldId id="304" r:id="rId27"/>
    <p:sldId id="29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13"/>
  </p:normalViewPr>
  <p:slideViewPr>
    <p:cSldViewPr snapToGrid="0" snapToObjects="1">
      <p:cViewPr varScale="1">
        <p:scale>
          <a:sx n="115" d="100"/>
          <a:sy n="115" d="100"/>
        </p:scale>
        <p:origin x="472"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2/2/21</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2/2/21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2/2/21</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2/2/21</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2/2/21</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2/2/21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2/2/21</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2/2/21</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bbc.co.uk/bitesize/topics/zs44jxs/articles/zqmyw6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bbc.co.uk/bitesize/topics/zkgcwmn/articles/zbk47nb" TargetMode="External"/><Relationship Id="rId2" Type="http://schemas.openxmlformats.org/officeDocument/2006/relationships/hyperlink" Target="https://www.bbc.co.uk/newsround/34759926"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topics/zgqxwnb/articles/zfrcmfr"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bbc.co.uk/bitesize/topics/zjhhvcw/articles/zg6dng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AD7D-1A4B-6B4B-A3C8-FCC1298552A6}"/>
              </a:ext>
            </a:extLst>
          </p:cNvPr>
          <p:cNvPicPr/>
          <p:nvPr/>
        </p:nvPicPr>
        <p:blipFill>
          <a:blip r:embed="rId2">
            <a:extLst>
              <a:ext uri="{28A0092B-C50C-407E-A947-70E740481C1C}">
                <a14:useLocalDpi xmlns:a14="http://schemas.microsoft.com/office/drawing/2010/main" val="0"/>
              </a:ext>
            </a:extLst>
          </a:blip>
          <a:stretch>
            <a:fillRect/>
          </a:stretch>
        </p:blipFill>
        <p:spPr>
          <a:xfrm>
            <a:off x="1815325" y="1072283"/>
            <a:ext cx="8053503" cy="2590892"/>
          </a:xfrm>
          <a:prstGeom prst="rect">
            <a:avLst/>
          </a:prstGeom>
        </p:spPr>
      </p:pic>
      <p:sp>
        <p:nvSpPr>
          <p:cNvPr id="5" name="TextBox 4">
            <a:extLst>
              <a:ext uri="{FF2B5EF4-FFF2-40B4-BE49-F238E27FC236}">
                <a16:creationId xmlns:a16="http://schemas.microsoft.com/office/drawing/2014/main" id="{4DD47F3D-3FD1-5247-B85C-E42BD157B5FE}"/>
              </a:ext>
            </a:extLst>
          </p:cNvPr>
          <p:cNvSpPr txBox="1"/>
          <p:nvPr/>
        </p:nvSpPr>
        <p:spPr>
          <a:xfrm>
            <a:off x="1245219" y="156117"/>
            <a:ext cx="6336216" cy="584775"/>
          </a:xfrm>
          <a:prstGeom prst="rect">
            <a:avLst/>
          </a:prstGeom>
          <a:noFill/>
        </p:spPr>
        <p:txBody>
          <a:bodyPr wrap="square" rtlCol="0">
            <a:spAutoFit/>
          </a:bodyPr>
          <a:lstStyle/>
          <a:p>
            <a:r>
              <a:rPr lang="en-US" sz="3200" dirty="0"/>
              <a:t>Monday 1</a:t>
            </a:r>
            <a:r>
              <a:rPr lang="en-US" sz="3200" baseline="30000" dirty="0"/>
              <a:t>st</a:t>
            </a:r>
            <a:r>
              <a:rPr lang="en-US" sz="3200" dirty="0"/>
              <a:t> March 2021</a:t>
            </a:r>
          </a:p>
        </p:txBody>
      </p:sp>
      <p:sp>
        <p:nvSpPr>
          <p:cNvPr id="6" name="TextBox 5">
            <a:extLst>
              <a:ext uri="{FF2B5EF4-FFF2-40B4-BE49-F238E27FC236}">
                <a16:creationId xmlns:a16="http://schemas.microsoft.com/office/drawing/2014/main" id="{34FC483E-885C-914B-BB57-0BCF3FF1BC0A}"/>
              </a:ext>
            </a:extLst>
          </p:cNvPr>
          <p:cNvSpPr txBox="1"/>
          <p:nvPr/>
        </p:nvSpPr>
        <p:spPr>
          <a:xfrm>
            <a:off x="1048215" y="4572000"/>
            <a:ext cx="10459843" cy="1384995"/>
          </a:xfrm>
          <a:prstGeom prst="rect">
            <a:avLst/>
          </a:prstGeom>
          <a:noFill/>
        </p:spPr>
        <p:txBody>
          <a:bodyPr wrap="square" rtlCol="0">
            <a:spAutoFit/>
          </a:bodyPr>
          <a:lstStyle/>
          <a:p>
            <a:pPr marL="457200" indent="-457200">
              <a:buFontTx/>
              <a:buChar char="-"/>
            </a:pPr>
            <a:r>
              <a:rPr lang="en-US" sz="2800" dirty="0"/>
              <a:t>To read a set of instructions to make a set of Superhero cuffs..</a:t>
            </a:r>
          </a:p>
          <a:p>
            <a:pPr marL="457200" indent="-457200">
              <a:buFontTx/>
              <a:buChar char="-"/>
            </a:pPr>
            <a:r>
              <a:rPr lang="en-US" sz="2800" dirty="0"/>
              <a:t>To write a set of instructions on how to make a Superhero mask.</a:t>
            </a:r>
          </a:p>
        </p:txBody>
      </p:sp>
      <p:pic>
        <p:nvPicPr>
          <p:cNvPr id="7" name="Picture 2" descr="Superheroes Planning and Resources KS1/LKS2 (Historical Figures and Art &amp;  Design) | Teaching Resources">
            <a:extLst>
              <a:ext uri="{FF2B5EF4-FFF2-40B4-BE49-F238E27FC236}">
                <a16:creationId xmlns:a16="http://schemas.microsoft.com/office/drawing/2014/main" id="{F2E80BFC-1F12-104F-A53B-90D1034F06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453" y="2653990"/>
            <a:ext cx="2794117" cy="20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3807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0924D2C-F495-444E-8C18-C93B7EB6F15A}"/>
              </a:ext>
            </a:extLst>
          </p:cNvPr>
          <p:cNvSpPr txBox="1"/>
          <p:nvPr/>
        </p:nvSpPr>
        <p:spPr>
          <a:xfrm>
            <a:off x="1483112" y="1037063"/>
            <a:ext cx="9065942" cy="2308324"/>
          </a:xfrm>
          <a:prstGeom prst="rect">
            <a:avLst/>
          </a:prstGeom>
          <a:noFill/>
        </p:spPr>
        <p:txBody>
          <a:bodyPr wrap="square" rtlCol="0">
            <a:spAutoFit/>
          </a:bodyPr>
          <a:lstStyle/>
          <a:p>
            <a:r>
              <a:rPr lang="en-US" sz="3600" dirty="0"/>
              <a:t>Sammy has written the first two verses of a superhero poem. </a:t>
            </a:r>
          </a:p>
          <a:p>
            <a:endParaRPr lang="en-US" sz="3600" dirty="0"/>
          </a:p>
          <a:p>
            <a:r>
              <a:rPr lang="en-US" sz="3600" dirty="0"/>
              <a:t>He would like your help in order to finish it.</a:t>
            </a:r>
          </a:p>
        </p:txBody>
      </p:sp>
      <p:pic>
        <p:nvPicPr>
          <p:cNvPr id="9" name="Picture 8">
            <a:extLst>
              <a:ext uri="{FF2B5EF4-FFF2-40B4-BE49-F238E27FC236}">
                <a16:creationId xmlns:a16="http://schemas.microsoft.com/office/drawing/2014/main" id="{0A316E90-DECD-DD45-BC29-006797BB3FD7}"/>
              </a:ext>
            </a:extLst>
          </p:cNvPr>
          <p:cNvPicPr>
            <a:picLocks noChangeAspect="1"/>
          </p:cNvPicPr>
          <p:nvPr/>
        </p:nvPicPr>
        <p:blipFill>
          <a:blip r:embed="rId2"/>
          <a:stretch>
            <a:fillRect/>
          </a:stretch>
        </p:blipFill>
        <p:spPr>
          <a:xfrm>
            <a:off x="1361997" y="3601844"/>
            <a:ext cx="9796005" cy="2868032"/>
          </a:xfrm>
          <a:prstGeom prst="rect">
            <a:avLst/>
          </a:prstGeom>
        </p:spPr>
      </p:pic>
    </p:spTree>
    <p:extLst>
      <p:ext uri="{BB962C8B-B14F-4D97-AF65-F5344CB8AC3E}">
        <p14:creationId xmlns:p14="http://schemas.microsoft.com/office/powerpoint/2010/main" val="1815776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112A-806C-2D48-AD79-1613AC67BD8D}"/>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02C989CA-EC52-EF4D-AD92-FA8D0BC79714}"/>
              </a:ext>
            </a:extLst>
          </p:cNvPr>
          <p:cNvPicPr>
            <a:picLocks noGrp="1" noChangeAspect="1"/>
          </p:cNvPicPr>
          <p:nvPr>
            <p:ph idx="1"/>
          </p:nvPr>
        </p:nvPicPr>
        <p:blipFill>
          <a:blip r:embed="rId2"/>
          <a:stretch>
            <a:fillRect/>
          </a:stretch>
        </p:blipFill>
        <p:spPr>
          <a:xfrm>
            <a:off x="1276690" y="212687"/>
            <a:ext cx="10454634" cy="6399986"/>
          </a:xfrm>
          <a:prstGeom prst="rect">
            <a:avLst/>
          </a:prstGeom>
        </p:spPr>
      </p:pic>
    </p:spTree>
    <p:extLst>
      <p:ext uri="{BB962C8B-B14F-4D97-AF65-F5344CB8AC3E}">
        <p14:creationId xmlns:p14="http://schemas.microsoft.com/office/powerpoint/2010/main" val="3439574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FDD91-B816-AD46-A2A0-20EA52870AC7}"/>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0EC9FEF-F246-2B40-BE0F-6576E3468375}"/>
              </a:ext>
            </a:extLst>
          </p:cNvPr>
          <p:cNvPicPr>
            <a:picLocks noGrp="1" noChangeAspect="1"/>
          </p:cNvPicPr>
          <p:nvPr>
            <p:ph idx="1"/>
          </p:nvPr>
        </p:nvPicPr>
        <p:blipFill>
          <a:blip r:embed="rId2"/>
          <a:stretch>
            <a:fillRect/>
          </a:stretch>
        </p:blipFill>
        <p:spPr>
          <a:xfrm>
            <a:off x="1421656" y="324199"/>
            <a:ext cx="9952588" cy="6092650"/>
          </a:xfrm>
          <a:prstGeom prst="rect">
            <a:avLst/>
          </a:prstGeom>
        </p:spPr>
      </p:pic>
    </p:spTree>
    <p:extLst>
      <p:ext uri="{BB962C8B-B14F-4D97-AF65-F5344CB8AC3E}">
        <p14:creationId xmlns:p14="http://schemas.microsoft.com/office/powerpoint/2010/main" val="1562455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04435C-13D0-D64E-9210-60454A3A22B8}"/>
              </a:ext>
            </a:extLst>
          </p:cNvPr>
          <p:cNvPicPr>
            <a:picLocks noGrp="1" noChangeAspect="1"/>
          </p:cNvPicPr>
          <p:nvPr>
            <p:ph idx="1"/>
          </p:nvPr>
        </p:nvPicPr>
        <p:blipFill>
          <a:blip r:embed="rId2"/>
          <a:stretch>
            <a:fillRect/>
          </a:stretch>
        </p:blipFill>
        <p:spPr>
          <a:xfrm>
            <a:off x="2494582" y="1266748"/>
            <a:ext cx="7796212" cy="3026626"/>
          </a:xfrm>
          <a:prstGeom prst="rect">
            <a:avLst/>
          </a:prstGeom>
        </p:spPr>
      </p:pic>
    </p:spTree>
    <p:extLst>
      <p:ext uri="{BB962C8B-B14F-4D97-AF65-F5344CB8AC3E}">
        <p14:creationId xmlns:p14="http://schemas.microsoft.com/office/powerpoint/2010/main" val="113197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AD7D-1A4B-6B4B-A3C8-FCC1298552A6}"/>
              </a:ext>
            </a:extLst>
          </p:cNvPr>
          <p:cNvPicPr/>
          <p:nvPr/>
        </p:nvPicPr>
        <p:blipFill>
          <a:blip r:embed="rId2">
            <a:extLst>
              <a:ext uri="{28A0092B-C50C-407E-A947-70E740481C1C}">
                <a14:useLocalDpi xmlns:a14="http://schemas.microsoft.com/office/drawing/2010/main" val="0"/>
              </a:ext>
            </a:extLst>
          </a:blip>
          <a:stretch>
            <a:fillRect/>
          </a:stretch>
        </p:blipFill>
        <p:spPr>
          <a:xfrm>
            <a:off x="1815325" y="1072283"/>
            <a:ext cx="8053503" cy="2590892"/>
          </a:xfrm>
          <a:prstGeom prst="rect">
            <a:avLst/>
          </a:prstGeom>
        </p:spPr>
      </p:pic>
      <p:sp>
        <p:nvSpPr>
          <p:cNvPr id="5" name="TextBox 4">
            <a:extLst>
              <a:ext uri="{FF2B5EF4-FFF2-40B4-BE49-F238E27FC236}">
                <a16:creationId xmlns:a16="http://schemas.microsoft.com/office/drawing/2014/main" id="{4DD47F3D-3FD1-5247-B85C-E42BD157B5FE}"/>
              </a:ext>
            </a:extLst>
          </p:cNvPr>
          <p:cNvSpPr txBox="1"/>
          <p:nvPr/>
        </p:nvSpPr>
        <p:spPr>
          <a:xfrm>
            <a:off x="1245219" y="156117"/>
            <a:ext cx="6336216" cy="584775"/>
          </a:xfrm>
          <a:prstGeom prst="rect">
            <a:avLst/>
          </a:prstGeom>
          <a:noFill/>
        </p:spPr>
        <p:txBody>
          <a:bodyPr wrap="square" rtlCol="0">
            <a:spAutoFit/>
          </a:bodyPr>
          <a:lstStyle/>
          <a:p>
            <a:r>
              <a:rPr lang="en-US" sz="3200" dirty="0"/>
              <a:t>Wednesday 3</a:t>
            </a:r>
            <a:r>
              <a:rPr lang="en-US" sz="3200" baseline="30000" dirty="0"/>
              <a:t>rd</a:t>
            </a:r>
            <a:r>
              <a:rPr lang="en-US" sz="3200" dirty="0"/>
              <a:t> March 2021</a:t>
            </a:r>
          </a:p>
        </p:txBody>
      </p:sp>
      <p:sp>
        <p:nvSpPr>
          <p:cNvPr id="6" name="TextBox 5">
            <a:extLst>
              <a:ext uri="{FF2B5EF4-FFF2-40B4-BE49-F238E27FC236}">
                <a16:creationId xmlns:a16="http://schemas.microsoft.com/office/drawing/2014/main" id="{34FC483E-885C-914B-BB57-0BCF3FF1BC0A}"/>
              </a:ext>
            </a:extLst>
          </p:cNvPr>
          <p:cNvSpPr txBox="1"/>
          <p:nvPr/>
        </p:nvSpPr>
        <p:spPr>
          <a:xfrm>
            <a:off x="892098" y="4204010"/>
            <a:ext cx="10459843" cy="954107"/>
          </a:xfrm>
          <a:prstGeom prst="rect">
            <a:avLst/>
          </a:prstGeom>
          <a:noFill/>
        </p:spPr>
        <p:txBody>
          <a:bodyPr wrap="square" rtlCol="0">
            <a:spAutoFit/>
          </a:bodyPr>
          <a:lstStyle/>
          <a:p>
            <a:r>
              <a:rPr lang="en-US" sz="2800" dirty="0"/>
              <a:t>-To create a Superhero Pet.</a:t>
            </a:r>
          </a:p>
          <a:p>
            <a:r>
              <a:rPr lang="en-US" sz="2800" dirty="0"/>
              <a:t>-To draw and label a Superhero Pet.</a:t>
            </a:r>
          </a:p>
        </p:txBody>
      </p:sp>
      <p:pic>
        <p:nvPicPr>
          <p:cNvPr id="7" name="Picture 2" descr="Superheroes Planning and Resources KS1/LKS2 (Historical Figures and Art &amp;  Design) | Teaching Resources">
            <a:extLst>
              <a:ext uri="{FF2B5EF4-FFF2-40B4-BE49-F238E27FC236}">
                <a16:creationId xmlns:a16="http://schemas.microsoft.com/office/drawing/2014/main" id="{F2E80BFC-1F12-104F-A53B-90D1034F06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453" y="2653990"/>
            <a:ext cx="2794117" cy="20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195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ED5987-C132-9D4C-8613-E62403D51D00}"/>
              </a:ext>
            </a:extLst>
          </p:cNvPr>
          <p:cNvPicPr/>
          <p:nvPr/>
        </p:nvPicPr>
        <p:blipFill>
          <a:blip r:embed="rId2"/>
          <a:stretch>
            <a:fillRect/>
          </a:stretch>
        </p:blipFill>
        <p:spPr>
          <a:xfrm>
            <a:off x="1055756" y="466926"/>
            <a:ext cx="9883589" cy="5924147"/>
          </a:xfrm>
          <a:prstGeom prst="rect">
            <a:avLst/>
          </a:prstGeom>
        </p:spPr>
      </p:pic>
    </p:spTree>
    <p:extLst>
      <p:ext uri="{BB962C8B-B14F-4D97-AF65-F5344CB8AC3E}">
        <p14:creationId xmlns:p14="http://schemas.microsoft.com/office/powerpoint/2010/main" val="1824450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01BD7-0186-DF48-A28A-92FAA1014EA3}"/>
              </a:ext>
            </a:extLst>
          </p:cNvPr>
          <p:cNvPicPr>
            <a:picLocks noChangeAspect="1"/>
          </p:cNvPicPr>
          <p:nvPr/>
        </p:nvPicPr>
        <p:blipFill>
          <a:blip r:embed="rId2"/>
          <a:stretch>
            <a:fillRect/>
          </a:stretch>
        </p:blipFill>
        <p:spPr>
          <a:xfrm>
            <a:off x="2297150" y="218663"/>
            <a:ext cx="5865542" cy="6420674"/>
          </a:xfrm>
          <a:prstGeom prst="rect">
            <a:avLst/>
          </a:prstGeom>
        </p:spPr>
      </p:pic>
    </p:spTree>
    <p:extLst>
      <p:ext uri="{BB962C8B-B14F-4D97-AF65-F5344CB8AC3E}">
        <p14:creationId xmlns:p14="http://schemas.microsoft.com/office/powerpoint/2010/main" val="886143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04435C-13D0-D64E-9210-60454A3A22B8}"/>
              </a:ext>
            </a:extLst>
          </p:cNvPr>
          <p:cNvPicPr>
            <a:picLocks noGrp="1" noChangeAspect="1"/>
          </p:cNvPicPr>
          <p:nvPr>
            <p:ph idx="1"/>
          </p:nvPr>
        </p:nvPicPr>
        <p:blipFill>
          <a:blip r:embed="rId2"/>
          <a:stretch>
            <a:fillRect/>
          </a:stretch>
        </p:blipFill>
        <p:spPr>
          <a:xfrm>
            <a:off x="2494582" y="1266748"/>
            <a:ext cx="7796212" cy="3026626"/>
          </a:xfrm>
          <a:prstGeom prst="rect">
            <a:avLst/>
          </a:prstGeom>
        </p:spPr>
      </p:pic>
    </p:spTree>
    <p:extLst>
      <p:ext uri="{BB962C8B-B14F-4D97-AF65-F5344CB8AC3E}">
        <p14:creationId xmlns:p14="http://schemas.microsoft.com/office/powerpoint/2010/main" val="1724676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AD7D-1A4B-6B4B-A3C8-FCC1298552A6}"/>
              </a:ext>
            </a:extLst>
          </p:cNvPr>
          <p:cNvPicPr/>
          <p:nvPr/>
        </p:nvPicPr>
        <p:blipFill>
          <a:blip r:embed="rId2">
            <a:extLst>
              <a:ext uri="{28A0092B-C50C-407E-A947-70E740481C1C}">
                <a14:useLocalDpi xmlns:a14="http://schemas.microsoft.com/office/drawing/2010/main" val="0"/>
              </a:ext>
            </a:extLst>
          </a:blip>
          <a:stretch>
            <a:fillRect/>
          </a:stretch>
        </p:blipFill>
        <p:spPr>
          <a:xfrm>
            <a:off x="1815325" y="1072283"/>
            <a:ext cx="8053503" cy="2590892"/>
          </a:xfrm>
          <a:prstGeom prst="rect">
            <a:avLst/>
          </a:prstGeom>
        </p:spPr>
      </p:pic>
      <p:sp>
        <p:nvSpPr>
          <p:cNvPr id="5" name="TextBox 4">
            <a:extLst>
              <a:ext uri="{FF2B5EF4-FFF2-40B4-BE49-F238E27FC236}">
                <a16:creationId xmlns:a16="http://schemas.microsoft.com/office/drawing/2014/main" id="{4DD47F3D-3FD1-5247-B85C-E42BD157B5FE}"/>
              </a:ext>
            </a:extLst>
          </p:cNvPr>
          <p:cNvSpPr txBox="1"/>
          <p:nvPr/>
        </p:nvSpPr>
        <p:spPr>
          <a:xfrm>
            <a:off x="1245219" y="156117"/>
            <a:ext cx="6336216" cy="584775"/>
          </a:xfrm>
          <a:prstGeom prst="rect">
            <a:avLst/>
          </a:prstGeom>
          <a:noFill/>
        </p:spPr>
        <p:txBody>
          <a:bodyPr wrap="square" rtlCol="0">
            <a:spAutoFit/>
          </a:bodyPr>
          <a:lstStyle/>
          <a:p>
            <a:r>
              <a:rPr lang="en-US" sz="3200" dirty="0"/>
              <a:t>Thursday 4</a:t>
            </a:r>
            <a:r>
              <a:rPr lang="en-US" sz="3200" baseline="30000" dirty="0"/>
              <a:t>th</a:t>
            </a:r>
            <a:r>
              <a:rPr lang="en-US" sz="3200" dirty="0"/>
              <a:t> March 2021</a:t>
            </a:r>
          </a:p>
        </p:txBody>
      </p:sp>
      <p:sp>
        <p:nvSpPr>
          <p:cNvPr id="6" name="TextBox 5">
            <a:extLst>
              <a:ext uri="{FF2B5EF4-FFF2-40B4-BE49-F238E27FC236}">
                <a16:creationId xmlns:a16="http://schemas.microsoft.com/office/drawing/2014/main" id="{34FC483E-885C-914B-BB57-0BCF3FF1BC0A}"/>
              </a:ext>
            </a:extLst>
          </p:cNvPr>
          <p:cNvSpPr txBox="1"/>
          <p:nvPr/>
        </p:nvSpPr>
        <p:spPr>
          <a:xfrm>
            <a:off x="959005" y="3700777"/>
            <a:ext cx="10459843" cy="954107"/>
          </a:xfrm>
          <a:prstGeom prst="rect">
            <a:avLst/>
          </a:prstGeom>
          <a:noFill/>
        </p:spPr>
        <p:txBody>
          <a:bodyPr wrap="square" rtlCol="0">
            <a:spAutoFit/>
          </a:bodyPr>
          <a:lstStyle/>
          <a:p>
            <a:pPr marL="457200" indent="-457200">
              <a:buFontTx/>
              <a:buChar char="-"/>
            </a:pPr>
            <a:r>
              <a:rPr lang="en-US" sz="2800" dirty="0"/>
              <a:t>To read a new Superhero story.</a:t>
            </a:r>
          </a:p>
          <a:p>
            <a:pPr marL="457200" indent="-457200">
              <a:buFontTx/>
              <a:buChar char="-"/>
            </a:pPr>
            <a:r>
              <a:rPr lang="en-US" sz="2800" dirty="0"/>
              <a:t>To answer questions on it.</a:t>
            </a:r>
          </a:p>
        </p:txBody>
      </p:sp>
      <p:pic>
        <p:nvPicPr>
          <p:cNvPr id="7" name="Picture 2" descr="Superheroes Planning and Resources KS1/LKS2 (Historical Figures and Art &amp;  Design) | Teaching Resources">
            <a:extLst>
              <a:ext uri="{FF2B5EF4-FFF2-40B4-BE49-F238E27FC236}">
                <a16:creationId xmlns:a16="http://schemas.microsoft.com/office/drawing/2014/main" id="{F2E80BFC-1F12-104F-A53B-90D1034F06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453" y="2653990"/>
            <a:ext cx="2794117" cy="20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7227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hlinkClick r:id="rId2"/>
            <a:extLst>
              <a:ext uri="{FF2B5EF4-FFF2-40B4-BE49-F238E27FC236}">
                <a16:creationId xmlns:a16="http://schemas.microsoft.com/office/drawing/2014/main" id="{212904A9-F0E3-3F46-8F57-8EFC605E398C}"/>
              </a:ext>
            </a:extLst>
          </p:cNvPr>
          <p:cNvPicPr>
            <a:picLocks noGrp="1" noChangeAspect="1"/>
          </p:cNvPicPr>
          <p:nvPr>
            <p:ph idx="1"/>
          </p:nvPr>
        </p:nvPicPr>
        <p:blipFill>
          <a:blip r:embed="rId3"/>
          <a:stretch>
            <a:fillRect/>
          </a:stretch>
        </p:blipFill>
        <p:spPr>
          <a:xfrm>
            <a:off x="1527551" y="413409"/>
            <a:ext cx="6005768" cy="3997325"/>
          </a:xfrm>
          <a:prstGeom prst="rect">
            <a:avLst/>
          </a:prstGeom>
        </p:spPr>
      </p:pic>
    </p:spTree>
    <p:extLst>
      <p:ext uri="{BB962C8B-B14F-4D97-AF65-F5344CB8AC3E}">
        <p14:creationId xmlns:p14="http://schemas.microsoft.com/office/powerpoint/2010/main" val="229831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288802-2562-B447-A8A7-6CEADEB97937}"/>
              </a:ext>
            </a:extLst>
          </p:cNvPr>
          <p:cNvPicPr>
            <a:picLocks noChangeAspect="1"/>
          </p:cNvPicPr>
          <p:nvPr/>
        </p:nvPicPr>
        <p:blipFill>
          <a:blip r:embed="rId2"/>
          <a:stretch>
            <a:fillRect/>
          </a:stretch>
        </p:blipFill>
        <p:spPr>
          <a:xfrm>
            <a:off x="5574364" y="76844"/>
            <a:ext cx="4719374" cy="3549754"/>
          </a:xfrm>
          <a:prstGeom prst="rect">
            <a:avLst/>
          </a:prstGeom>
        </p:spPr>
      </p:pic>
      <p:pic>
        <p:nvPicPr>
          <p:cNvPr id="1026" name="Picture 2" descr="Superheroes Planning and Resources KS1/LKS2 (Historical Figures and Art &amp;  Design) | Teaching Resources">
            <a:extLst>
              <a:ext uri="{FF2B5EF4-FFF2-40B4-BE49-F238E27FC236}">
                <a16:creationId xmlns:a16="http://schemas.microsoft.com/office/drawing/2014/main" id="{60135AD9-553A-F84F-A24E-5374ED416AD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04558" y="0"/>
            <a:ext cx="4321834" cy="32382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1607361-777D-BC44-9A57-0C067253F1FB}"/>
              </a:ext>
            </a:extLst>
          </p:cNvPr>
          <p:cNvPicPr>
            <a:picLocks noChangeAspect="1"/>
          </p:cNvPicPr>
          <p:nvPr/>
        </p:nvPicPr>
        <p:blipFill>
          <a:blip r:embed="rId4"/>
          <a:stretch>
            <a:fillRect/>
          </a:stretch>
        </p:blipFill>
        <p:spPr>
          <a:xfrm>
            <a:off x="672790" y="3386723"/>
            <a:ext cx="4719375" cy="3162540"/>
          </a:xfrm>
          <a:prstGeom prst="rect">
            <a:avLst/>
          </a:prstGeom>
        </p:spPr>
      </p:pic>
      <p:sp>
        <p:nvSpPr>
          <p:cNvPr id="6" name="TextBox 5">
            <a:extLst>
              <a:ext uri="{FF2B5EF4-FFF2-40B4-BE49-F238E27FC236}">
                <a16:creationId xmlns:a16="http://schemas.microsoft.com/office/drawing/2014/main" id="{516769BF-B7F7-494D-9AF1-C01922C0C7B0}"/>
              </a:ext>
            </a:extLst>
          </p:cNvPr>
          <p:cNvSpPr txBox="1"/>
          <p:nvPr/>
        </p:nvSpPr>
        <p:spPr>
          <a:xfrm>
            <a:off x="5532804" y="3480547"/>
            <a:ext cx="5423210" cy="954107"/>
          </a:xfrm>
          <a:prstGeom prst="rect">
            <a:avLst/>
          </a:prstGeom>
          <a:noFill/>
        </p:spPr>
        <p:txBody>
          <a:bodyPr wrap="square" rtlCol="0">
            <a:spAutoFit/>
          </a:bodyPr>
          <a:lstStyle/>
          <a:p>
            <a:r>
              <a:rPr lang="en-US" sz="2800" dirty="0"/>
              <a:t>We are continuing our work on Superheroes.</a:t>
            </a:r>
          </a:p>
        </p:txBody>
      </p:sp>
      <p:pic>
        <p:nvPicPr>
          <p:cNvPr id="8" name="Picture 7">
            <a:extLst>
              <a:ext uri="{FF2B5EF4-FFF2-40B4-BE49-F238E27FC236}">
                <a16:creationId xmlns:a16="http://schemas.microsoft.com/office/drawing/2014/main" id="{D4DC45E0-82E5-AD4E-926D-8FD78FF31A4E}"/>
              </a:ext>
            </a:extLst>
          </p:cNvPr>
          <p:cNvPicPr/>
          <p:nvPr/>
        </p:nvPicPr>
        <p:blipFill>
          <a:blip r:embed="rId5">
            <a:extLst>
              <a:ext uri="{28A0092B-C50C-407E-A947-70E740481C1C}">
                <a14:useLocalDpi xmlns:a14="http://schemas.microsoft.com/office/drawing/2010/main" val="0"/>
              </a:ext>
            </a:extLst>
          </a:blip>
          <a:stretch>
            <a:fillRect/>
          </a:stretch>
        </p:blipFill>
        <p:spPr>
          <a:xfrm>
            <a:off x="5574364" y="4357810"/>
            <a:ext cx="5381650" cy="2423346"/>
          </a:xfrm>
          <a:prstGeom prst="rect">
            <a:avLst/>
          </a:prstGeom>
        </p:spPr>
      </p:pic>
    </p:spTree>
    <p:extLst>
      <p:ext uri="{BB962C8B-B14F-4D97-AF65-F5344CB8AC3E}">
        <p14:creationId xmlns:p14="http://schemas.microsoft.com/office/powerpoint/2010/main" val="308525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01764-FE0F-564B-AC11-833C455F2334}"/>
              </a:ext>
            </a:extLst>
          </p:cNvPr>
          <p:cNvSpPr>
            <a:spLocks noGrp="1"/>
          </p:cNvSpPr>
          <p:nvPr>
            <p:ph type="title"/>
          </p:nvPr>
        </p:nvSpPr>
        <p:spPr>
          <a:xfrm>
            <a:off x="1117544" y="105529"/>
            <a:ext cx="7958331" cy="1077229"/>
          </a:xfrm>
        </p:spPr>
        <p:txBody>
          <a:bodyPr>
            <a:normAutofit/>
          </a:bodyPr>
          <a:lstStyle/>
          <a:p>
            <a:pPr algn="l"/>
            <a:r>
              <a:rPr lang="en-GB" dirty="0"/>
              <a:t>Can you read the story of Blueberry Boy and answer questions on it?</a:t>
            </a:r>
            <a:endParaRPr lang="en-US" dirty="0"/>
          </a:p>
        </p:txBody>
      </p:sp>
      <p:pic>
        <p:nvPicPr>
          <p:cNvPr id="5" name="Picture 4">
            <a:extLst>
              <a:ext uri="{FF2B5EF4-FFF2-40B4-BE49-F238E27FC236}">
                <a16:creationId xmlns:a16="http://schemas.microsoft.com/office/drawing/2014/main" id="{DECF696F-6F06-9D44-A462-0C467B8D6947}"/>
              </a:ext>
            </a:extLst>
          </p:cNvPr>
          <p:cNvPicPr>
            <a:picLocks noChangeAspect="1"/>
          </p:cNvPicPr>
          <p:nvPr/>
        </p:nvPicPr>
        <p:blipFill>
          <a:blip r:embed="rId2"/>
          <a:stretch>
            <a:fillRect/>
          </a:stretch>
        </p:blipFill>
        <p:spPr>
          <a:xfrm>
            <a:off x="3885271" y="1072995"/>
            <a:ext cx="6629400" cy="5537200"/>
          </a:xfrm>
          <a:prstGeom prst="rect">
            <a:avLst/>
          </a:prstGeom>
        </p:spPr>
      </p:pic>
    </p:spTree>
    <p:extLst>
      <p:ext uri="{BB962C8B-B14F-4D97-AF65-F5344CB8AC3E}">
        <p14:creationId xmlns:p14="http://schemas.microsoft.com/office/powerpoint/2010/main" val="5903524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04435C-13D0-D64E-9210-60454A3A22B8}"/>
              </a:ext>
            </a:extLst>
          </p:cNvPr>
          <p:cNvPicPr>
            <a:picLocks noGrp="1" noChangeAspect="1"/>
          </p:cNvPicPr>
          <p:nvPr>
            <p:ph idx="1"/>
          </p:nvPr>
        </p:nvPicPr>
        <p:blipFill>
          <a:blip r:embed="rId2"/>
          <a:stretch>
            <a:fillRect/>
          </a:stretch>
        </p:blipFill>
        <p:spPr>
          <a:xfrm>
            <a:off x="2494582" y="1266748"/>
            <a:ext cx="7796212" cy="3026626"/>
          </a:xfrm>
          <a:prstGeom prst="rect">
            <a:avLst/>
          </a:prstGeom>
        </p:spPr>
      </p:pic>
    </p:spTree>
    <p:extLst>
      <p:ext uri="{BB962C8B-B14F-4D97-AF65-F5344CB8AC3E}">
        <p14:creationId xmlns:p14="http://schemas.microsoft.com/office/powerpoint/2010/main" val="1851103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AD7D-1A4B-6B4B-A3C8-FCC1298552A6}"/>
              </a:ext>
            </a:extLst>
          </p:cNvPr>
          <p:cNvPicPr/>
          <p:nvPr/>
        </p:nvPicPr>
        <p:blipFill>
          <a:blip r:embed="rId2">
            <a:extLst>
              <a:ext uri="{28A0092B-C50C-407E-A947-70E740481C1C}">
                <a14:useLocalDpi xmlns:a14="http://schemas.microsoft.com/office/drawing/2010/main" val="0"/>
              </a:ext>
            </a:extLst>
          </a:blip>
          <a:stretch>
            <a:fillRect/>
          </a:stretch>
        </p:blipFill>
        <p:spPr>
          <a:xfrm>
            <a:off x="1815325" y="1072283"/>
            <a:ext cx="8053503" cy="2590892"/>
          </a:xfrm>
          <a:prstGeom prst="rect">
            <a:avLst/>
          </a:prstGeom>
        </p:spPr>
      </p:pic>
      <p:sp>
        <p:nvSpPr>
          <p:cNvPr id="5" name="TextBox 4">
            <a:extLst>
              <a:ext uri="{FF2B5EF4-FFF2-40B4-BE49-F238E27FC236}">
                <a16:creationId xmlns:a16="http://schemas.microsoft.com/office/drawing/2014/main" id="{4DD47F3D-3FD1-5247-B85C-E42BD157B5FE}"/>
              </a:ext>
            </a:extLst>
          </p:cNvPr>
          <p:cNvSpPr txBox="1"/>
          <p:nvPr/>
        </p:nvSpPr>
        <p:spPr>
          <a:xfrm>
            <a:off x="1245219" y="156117"/>
            <a:ext cx="6336216" cy="584775"/>
          </a:xfrm>
          <a:prstGeom prst="rect">
            <a:avLst/>
          </a:prstGeom>
          <a:noFill/>
        </p:spPr>
        <p:txBody>
          <a:bodyPr wrap="square" rtlCol="0">
            <a:spAutoFit/>
          </a:bodyPr>
          <a:lstStyle/>
          <a:p>
            <a:r>
              <a:rPr lang="en-US" sz="3200" dirty="0"/>
              <a:t>Friday 5th March 2021</a:t>
            </a:r>
          </a:p>
        </p:txBody>
      </p:sp>
      <p:sp>
        <p:nvSpPr>
          <p:cNvPr id="6" name="TextBox 5">
            <a:extLst>
              <a:ext uri="{FF2B5EF4-FFF2-40B4-BE49-F238E27FC236}">
                <a16:creationId xmlns:a16="http://schemas.microsoft.com/office/drawing/2014/main" id="{34FC483E-885C-914B-BB57-0BCF3FF1BC0A}"/>
              </a:ext>
            </a:extLst>
          </p:cNvPr>
          <p:cNvSpPr txBox="1"/>
          <p:nvPr/>
        </p:nvSpPr>
        <p:spPr>
          <a:xfrm>
            <a:off x="970156" y="4513390"/>
            <a:ext cx="10459843" cy="1815882"/>
          </a:xfrm>
          <a:prstGeom prst="rect">
            <a:avLst/>
          </a:prstGeom>
          <a:noFill/>
        </p:spPr>
        <p:txBody>
          <a:bodyPr wrap="square" rtlCol="0">
            <a:spAutoFit/>
          </a:bodyPr>
          <a:lstStyle/>
          <a:p>
            <a:pPr marL="457200" indent="-457200">
              <a:buFontTx/>
              <a:buChar char="-"/>
            </a:pPr>
            <a:r>
              <a:rPr lang="en-US" sz="2800" dirty="0"/>
              <a:t>To design, write and create a comic strip based on our own Superhero character.</a:t>
            </a:r>
          </a:p>
          <a:p>
            <a:endParaRPr lang="en-US" sz="2800" dirty="0"/>
          </a:p>
          <a:p>
            <a:pPr marL="457200" indent="-457200">
              <a:buFontTx/>
              <a:buChar char="-"/>
            </a:pPr>
            <a:endParaRPr lang="en-US" sz="2800" dirty="0"/>
          </a:p>
        </p:txBody>
      </p:sp>
      <p:pic>
        <p:nvPicPr>
          <p:cNvPr id="7" name="Picture 2" descr="Superheroes Planning and Resources KS1/LKS2 (Historical Figures and Art &amp;  Design) | Teaching Resources">
            <a:extLst>
              <a:ext uri="{FF2B5EF4-FFF2-40B4-BE49-F238E27FC236}">
                <a16:creationId xmlns:a16="http://schemas.microsoft.com/office/drawing/2014/main" id="{F2E80BFC-1F12-104F-A53B-90D1034F06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453" y="2653990"/>
            <a:ext cx="2794117" cy="20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225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E9996A0-B185-0344-AEAF-4DFB5A74E79B}"/>
              </a:ext>
            </a:extLst>
          </p:cNvPr>
          <p:cNvSpPr>
            <a:spLocks noGrp="1"/>
          </p:cNvSpPr>
          <p:nvPr>
            <p:ph idx="1"/>
          </p:nvPr>
        </p:nvSpPr>
        <p:spPr>
          <a:xfrm>
            <a:off x="1257033" y="1260380"/>
            <a:ext cx="7796540" cy="3997828"/>
          </a:xfrm>
        </p:spPr>
        <p:txBody>
          <a:bodyPr/>
          <a:lstStyle/>
          <a:p>
            <a:r>
              <a:rPr lang="en-GB" b="1" u="sng" dirty="0"/>
              <a:t>Invention Time</a:t>
            </a:r>
            <a:endParaRPr lang="en-GB" dirty="0"/>
          </a:p>
          <a:p>
            <a:r>
              <a:rPr lang="en-GB" dirty="0"/>
              <a:t>Today we would like you to write a superpower rescue challenge all of your own.</a:t>
            </a:r>
          </a:p>
          <a:p>
            <a:r>
              <a:rPr lang="en-GB" dirty="0"/>
              <a:t>Watch the clip; </a:t>
            </a:r>
            <a:r>
              <a:rPr lang="en-GB" u="sng" dirty="0">
                <a:hlinkClick r:id="rId2"/>
              </a:rPr>
              <a:t>https://www.bbc.co.uk/newsround/34759926</a:t>
            </a:r>
            <a:endParaRPr lang="en-GB" dirty="0"/>
          </a:p>
          <a:p>
            <a:r>
              <a:rPr lang="en-GB" u="sng" dirty="0">
                <a:hlinkClick r:id="rId3"/>
              </a:rPr>
              <a:t>https://www.bbc.co.uk/bitesize/topics/zkgcwmn/articles/zbk47nb</a:t>
            </a:r>
            <a:endParaRPr lang="en-GB" dirty="0"/>
          </a:p>
          <a:p>
            <a:endParaRPr lang="en-US" dirty="0"/>
          </a:p>
        </p:txBody>
      </p:sp>
    </p:spTree>
    <p:extLst>
      <p:ext uri="{BB962C8B-B14F-4D97-AF65-F5344CB8AC3E}">
        <p14:creationId xmlns:p14="http://schemas.microsoft.com/office/powerpoint/2010/main" val="259934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3FD2B-538F-D94C-9165-A0D2CC30AE2A}"/>
              </a:ext>
            </a:extLst>
          </p:cNvPr>
          <p:cNvSpPr>
            <a:spLocks noGrp="1"/>
          </p:cNvSpPr>
          <p:nvPr>
            <p:ph type="title"/>
          </p:nvPr>
        </p:nvSpPr>
        <p:spPr>
          <a:xfrm>
            <a:off x="2116834" y="808056"/>
            <a:ext cx="7958331" cy="1077229"/>
          </a:xfrm>
        </p:spPr>
        <p:txBody>
          <a:bodyPr>
            <a:normAutofit fontScale="90000"/>
          </a:bodyPr>
          <a:lstStyle/>
          <a:p>
            <a:pPr algn="ctr"/>
            <a:r>
              <a:rPr lang="en-GB" dirty="0"/>
              <a:t>You could use the original Playground Rescue story or The Adventures of Blueberry Boy to help you. You may want to magpie some ideas! Use the superhero character you based yourself on, could you also include the pet superhero you created too? Could you draw the story as a cartoon? We have included a cartoon strip for you to use…Draw pictures and write sentences in each box. Can you use speech bubbles for characters speech?</a:t>
            </a:r>
            <a:br>
              <a:rPr lang="en-GB" dirty="0"/>
            </a:br>
            <a:endParaRPr lang="en-US" dirty="0"/>
          </a:p>
        </p:txBody>
      </p:sp>
    </p:spTree>
    <p:extLst>
      <p:ext uri="{BB962C8B-B14F-4D97-AF65-F5344CB8AC3E}">
        <p14:creationId xmlns:p14="http://schemas.microsoft.com/office/powerpoint/2010/main" val="2845519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EB2544C-7275-5641-AE56-72DF2110F33A}"/>
              </a:ext>
            </a:extLst>
          </p:cNvPr>
          <p:cNvPicPr>
            <a:picLocks noGrp="1" noChangeAspect="1"/>
          </p:cNvPicPr>
          <p:nvPr>
            <p:ph idx="1"/>
          </p:nvPr>
        </p:nvPicPr>
        <p:blipFill>
          <a:blip r:embed="rId2"/>
          <a:stretch>
            <a:fillRect/>
          </a:stretch>
        </p:blipFill>
        <p:spPr>
          <a:xfrm>
            <a:off x="2116835" y="408982"/>
            <a:ext cx="7958330" cy="5640962"/>
          </a:xfrm>
          <a:prstGeom prst="rect">
            <a:avLst/>
          </a:prstGeom>
        </p:spPr>
      </p:pic>
    </p:spTree>
    <p:extLst>
      <p:ext uri="{BB962C8B-B14F-4D97-AF65-F5344CB8AC3E}">
        <p14:creationId xmlns:p14="http://schemas.microsoft.com/office/powerpoint/2010/main" val="1174190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CE59347-DF41-594A-9BA8-4BF65FC62EA2}"/>
              </a:ext>
            </a:extLst>
          </p:cNvPr>
          <p:cNvPicPr>
            <a:picLocks noGrp="1" noChangeAspect="1"/>
          </p:cNvPicPr>
          <p:nvPr>
            <p:ph idx="1"/>
          </p:nvPr>
        </p:nvPicPr>
        <p:blipFill>
          <a:blip r:embed="rId2"/>
          <a:stretch>
            <a:fillRect/>
          </a:stretch>
        </p:blipFill>
        <p:spPr>
          <a:xfrm>
            <a:off x="2252894" y="423905"/>
            <a:ext cx="4300306" cy="6010190"/>
          </a:xfrm>
          <a:prstGeom prst="rect">
            <a:avLst/>
          </a:prstGeom>
        </p:spPr>
      </p:pic>
    </p:spTree>
    <p:extLst>
      <p:ext uri="{BB962C8B-B14F-4D97-AF65-F5344CB8AC3E}">
        <p14:creationId xmlns:p14="http://schemas.microsoft.com/office/powerpoint/2010/main" val="4213218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04435C-13D0-D64E-9210-60454A3A22B8}"/>
              </a:ext>
            </a:extLst>
          </p:cNvPr>
          <p:cNvPicPr>
            <a:picLocks noGrp="1" noChangeAspect="1"/>
          </p:cNvPicPr>
          <p:nvPr>
            <p:ph idx="1"/>
          </p:nvPr>
        </p:nvPicPr>
        <p:blipFill>
          <a:blip r:embed="rId2"/>
          <a:stretch>
            <a:fillRect/>
          </a:stretch>
        </p:blipFill>
        <p:spPr>
          <a:xfrm>
            <a:off x="2494582" y="1266748"/>
            <a:ext cx="7796212" cy="3026626"/>
          </a:xfrm>
          <a:prstGeom prst="rect">
            <a:avLst/>
          </a:prstGeom>
        </p:spPr>
      </p:pic>
    </p:spTree>
    <p:extLst>
      <p:ext uri="{BB962C8B-B14F-4D97-AF65-F5344CB8AC3E}">
        <p14:creationId xmlns:p14="http://schemas.microsoft.com/office/powerpoint/2010/main" val="120438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1B6366-D26C-A74C-A0F2-D7D9F197A666}"/>
              </a:ext>
            </a:extLst>
          </p:cNvPr>
          <p:cNvPicPr>
            <a:picLocks noChangeAspect="1"/>
          </p:cNvPicPr>
          <p:nvPr/>
        </p:nvPicPr>
        <p:blipFill>
          <a:blip r:embed="rId2"/>
          <a:stretch>
            <a:fillRect/>
          </a:stretch>
        </p:blipFill>
        <p:spPr>
          <a:xfrm>
            <a:off x="1210837" y="178110"/>
            <a:ext cx="7696200" cy="2108200"/>
          </a:xfrm>
          <a:prstGeom prst="rect">
            <a:avLst/>
          </a:prstGeom>
        </p:spPr>
      </p:pic>
      <p:pic>
        <p:nvPicPr>
          <p:cNvPr id="7" name="Picture 6">
            <a:hlinkClick r:id="rId3"/>
            <a:extLst>
              <a:ext uri="{FF2B5EF4-FFF2-40B4-BE49-F238E27FC236}">
                <a16:creationId xmlns:a16="http://schemas.microsoft.com/office/drawing/2014/main" id="{152AEC7B-3D95-5948-BA8A-5AEC344B9408}"/>
              </a:ext>
            </a:extLst>
          </p:cNvPr>
          <p:cNvPicPr>
            <a:picLocks noChangeAspect="1"/>
          </p:cNvPicPr>
          <p:nvPr/>
        </p:nvPicPr>
        <p:blipFill>
          <a:blip r:embed="rId4"/>
          <a:stretch>
            <a:fillRect/>
          </a:stretch>
        </p:blipFill>
        <p:spPr>
          <a:xfrm>
            <a:off x="1210837" y="1634996"/>
            <a:ext cx="8097024" cy="4657854"/>
          </a:xfrm>
          <a:prstGeom prst="rect">
            <a:avLst/>
          </a:prstGeom>
        </p:spPr>
      </p:pic>
    </p:spTree>
    <p:extLst>
      <p:ext uri="{BB962C8B-B14F-4D97-AF65-F5344CB8AC3E}">
        <p14:creationId xmlns:p14="http://schemas.microsoft.com/office/powerpoint/2010/main" val="658139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5C0D4-E397-844A-81B6-22780A7C53C6}"/>
              </a:ext>
            </a:extLst>
          </p:cNvPr>
          <p:cNvSpPr>
            <a:spLocks noGrp="1"/>
          </p:cNvSpPr>
          <p:nvPr>
            <p:ph type="title"/>
          </p:nvPr>
        </p:nvSpPr>
        <p:spPr>
          <a:xfrm>
            <a:off x="1217906" y="1019930"/>
            <a:ext cx="2707323" cy="3964665"/>
          </a:xfrm>
        </p:spPr>
        <p:txBody>
          <a:bodyPr>
            <a:normAutofit/>
          </a:bodyPr>
          <a:lstStyle/>
          <a:p>
            <a:pPr algn="ctr"/>
            <a:br>
              <a:rPr lang="en-GB" dirty="0"/>
            </a:br>
            <a:endParaRPr lang="en-US" dirty="0"/>
          </a:p>
        </p:txBody>
      </p:sp>
      <p:sp>
        <p:nvSpPr>
          <p:cNvPr id="7" name="Rectangle 6">
            <a:extLst>
              <a:ext uri="{FF2B5EF4-FFF2-40B4-BE49-F238E27FC236}">
                <a16:creationId xmlns:a16="http://schemas.microsoft.com/office/drawing/2014/main" id="{EFFF6F03-119D-B548-A832-A61349DC2C25}"/>
              </a:ext>
            </a:extLst>
          </p:cNvPr>
          <p:cNvSpPr/>
          <p:nvPr/>
        </p:nvSpPr>
        <p:spPr>
          <a:xfrm>
            <a:off x="126380" y="0"/>
            <a:ext cx="6096000" cy="923330"/>
          </a:xfrm>
          <a:prstGeom prst="rect">
            <a:avLst/>
          </a:prstGeom>
        </p:spPr>
        <p:txBody>
          <a:bodyPr>
            <a:spAutoFit/>
          </a:bodyPr>
          <a:lstStyle/>
          <a:p>
            <a:r>
              <a:rPr lang="en-GB" dirty="0">
                <a:latin typeface="Tahoma" panose="020B0604030504040204" pitchFamily="34" charset="0"/>
                <a:ea typeface="Calibri" panose="020F0502020204030204" pitchFamily="34" charset="0"/>
                <a:cs typeface="Times New Roman" panose="02020603050405020304" pitchFamily="18" charset="0"/>
              </a:rPr>
              <a:t>Read and follow the instructions on the following pages to make your own set of Superhero Cuffs. You will need a toilet or loo roll…</a:t>
            </a:r>
            <a:endParaRPr lang="en-GB" sz="105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D97963C3-CD36-8D48-8989-D04146FED562}"/>
              </a:ext>
            </a:extLst>
          </p:cNvPr>
          <p:cNvPicPr>
            <a:picLocks noChangeAspect="1"/>
          </p:cNvPicPr>
          <p:nvPr/>
        </p:nvPicPr>
        <p:blipFill>
          <a:blip r:embed="rId2"/>
          <a:stretch>
            <a:fillRect/>
          </a:stretch>
        </p:blipFill>
        <p:spPr>
          <a:xfrm>
            <a:off x="1150511" y="1162839"/>
            <a:ext cx="4047738" cy="4896300"/>
          </a:xfrm>
          <a:prstGeom prst="rect">
            <a:avLst/>
          </a:prstGeom>
        </p:spPr>
      </p:pic>
      <p:pic>
        <p:nvPicPr>
          <p:cNvPr id="9" name="Picture 8">
            <a:extLst>
              <a:ext uri="{FF2B5EF4-FFF2-40B4-BE49-F238E27FC236}">
                <a16:creationId xmlns:a16="http://schemas.microsoft.com/office/drawing/2014/main" id="{FFFA9B21-ED76-9847-ADF1-C7315D17F94D}"/>
              </a:ext>
            </a:extLst>
          </p:cNvPr>
          <p:cNvPicPr>
            <a:picLocks noChangeAspect="1"/>
          </p:cNvPicPr>
          <p:nvPr/>
        </p:nvPicPr>
        <p:blipFill>
          <a:blip r:embed="rId3"/>
          <a:stretch>
            <a:fillRect/>
          </a:stretch>
        </p:blipFill>
        <p:spPr>
          <a:xfrm>
            <a:off x="5927838" y="940729"/>
            <a:ext cx="3820396" cy="5118410"/>
          </a:xfrm>
          <a:prstGeom prst="rect">
            <a:avLst/>
          </a:prstGeom>
        </p:spPr>
      </p:pic>
    </p:spTree>
    <p:extLst>
      <p:ext uri="{BB962C8B-B14F-4D97-AF65-F5344CB8AC3E}">
        <p14:creationId xmlns:p14="http://schemas.microsoft.com/office/powerpoint/2010/main" val="1201903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4CFC-9164-BE4B-8620-F4DD16E7F9A7}"/>
              </a:ext>
            </a:extLst>
          </p:cNvPr>
          <p:cNvSpPr>
            <a:spLocks noGrp="1"/>
          </p:cNvSpPr>
          <p:nvPr>
            <p:ph type="title"/>
          </p:nvPr>
        </p:nvSpPr>
        <p:spPr>
          <a:xfrm>
            <a:off x="1072940" y="105529"/>
            <a:ext cx="7958331" cy="1077229"/>
          </a:xfrm>
        </p:spPr>
        <p:txBody>
          <a:bodyPr>
            <a:normAutofit fontScale="90000"/>
          </a:bodyPr>
          <a:lstStyle/>
          <a:p>
            <a:pPr algn="l"/>
            <a:r>
              <a:rPr lang="en-US" dirty="0"/>
              <a:t>As an extra challenge why don’t you write your own set of instructions which show how to make  a Superhero face mask?</a:t>
            </a:r>
          </a:p>
        </p:txBody>
      </p:sp>
      <p:pic>
        <p:nvPicPr>
          <p:cNvPr id="4" name="Picture 3">
            <a:extLst>
              <a:ext uri="{FF2B5EF4-FFF2-40B4-BE49-F238E27FC236}">
                <a16:creationId xmlns:a16="http://schemas.microsoft.com/office/drawing/2014/main" id="{7A8FC561-1249-E94E-8431-E7E673061DC6}"/>
              </a:ext>
            </a:extLst>
          </p:cNvPr>
          <p:cNvPicPr>
            <a:picLocks noChangeAspect="1"/>
          </p:cNvPicPr>
          <p:nvPr/>
        </p:nvPicPr>
        <p:blipFill>
          <a:blip r:embed="rId2"/>
          <a:stretch>
            <a:fillRect/>
          </a:stretch>
        </p:blipFill>
        <p:spPr>
          <a:xfrm>
            <a:off x="7543957" y="1066180"/>
            <a:ext cx="3886197" cy="2636024"/>
          </a:xfrm>
          <a:prstGeom prst="rect">
            <a:avLst/>
          </a:prstGeom>
        </p:spPr>
      </p:pic>
      <p:pic>
        <p:nvPicPr>
          <p:cNvPr id="5" name="Picture 4">
            <a:extLst>
              <a:ext uri="{FF2B5EF4-FFF2-40B4-BE49-F238E27FC236}">
                <a16:creationId xmlns:a16="http://schemas.microsoft.com/office/drawing/2014/main" id="{AA85D075-4427-D54F-B1F6-34ACC5004C8A}"/>
              </a:ext>
            </a:extLst>
          </p:cNvPr>
          <p:cNvPicPr>
            <a:picLocks noChangeAspect="1"/>
          </p:cNvPicPr>
          <p:nvPr/>
        </p:nvPicPr>
        <p:blipFill>
          <a:blip r:embed="rId3"/>
          <a:stretch>
            <a:fillRect/>
          </a:stretch>
        </p:blipFill>
        <p:spPr>
          <a:xfrm>
            <a:off x="233091" y="1512028"/>
            <a:ext cx="7422378" cy="5345972"/>
          </a:xfrm>
          <a:prstGeom prst="rect">
            <a:avLst/>
          </a:prstGeom>
        </p:spPr>
      </p:pic>
    </p:spTree>
    <p:extLst>
      <p:ext uri="{BB962C8B-B14F-4D97-AF65-F5344CB8AC3E}">
        <p14:creationId xmlns:p14="http://schemas.microsoft.com/office/powerpoint/2010/main" val="19278887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8D2B5-C8E2-B24E-9EFA-5B9C90EECFE4}"/>
              </a:ext>
            </a:extLst>
          </p:cNvPr>
          <p:cNvSpPr>
            <a:spLocks noGrp="1"/>
          </p:cNvSpPr>
          <p:nvPr>
            <p:ph type="title"/>
          </p:nvPr>
        </p:nvSpPr>
        <p:spPr>
          <a:xfrm>
            <a:off x="2116834" y="269441"/>
            <a:ext cx="7958331" cy="1077229"/>
          </a:xfrm>
        </p:spPr>
        <p:txBody>
          <a:bodyPr>
            <a:normAutofit fontScale="90000"/>
          </a:bodyPr>
          <a:lstStyle/>
          <a:p>
            <a:r>
              <a:rPr lang="en-GB" dirty="0"/>
              <a:t>Why not try reading more instructions and create more superhero crafts as and when you have time…</a:t>
            </a:r>
            <a:endParaRPr lang="en-US" dirty="0"/>
          </a:p>
        </p:txBody>
      </p:sp>
      <p:pic>
        <p:nvPicPr>
          <p:cNvPr id="4" name="Picture 3">
            <a:extLst>
              <a:ext uri="{FF2B5EF4-FFF2-40B4-BE49-F238E27FC236}">
                <a16:creationId xmlns:a16="http://schemas.microsoft.com/office/drawing/2014/main" id="{B6132CA4-26C5-8A48-8CFD-52BCC65F4D07}"/>
              </a:ext>
            </a:extLst>
          </p:cNvPr>
          <p:cNvPicPr>
            <a:picLocks noChangeAspect="1"/>
          </p:cNvPicPr>
          <p:nvPr/>
        </p:nvPicPr>
        <p:blipFill>
          <a:blip r:embed="rId2"/>
          <a:stretch>
            <a:fillRect/>
          </a:stretch>
        </p:blipFill>
        <p:spPr>
          <a:xfrm>
            <a:off x="2116834" y="1346670"/>
            <a:ext cx="4158630" cy="5402856"/>
          </a:xfrm>
          <a:prstGeom prst="rect">
            <a:avLst/>
          </a:prstGeom>
        </p:spPr>
      </p:pic>
    </p:spTree>
    <p:extLst>
      <p:ext uri="{BB962C8B-B14F-4D97-AF65-F5344CB8AC3E}">
        <p14:creationId xmlns:p14="http://schemas.microsoft.com/office/powerpoint/2010/main" val="42372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D904435C-13D0-D64E-9210-60454A3A22B8}"/>
              </a:ext>
            </a:extLst>
          </p:cNvPr>
          <p:cNvPicPr>
            <a:picLocks noGrp="1" noChangeAspect="1"/>
          </p:cNvPicPr>
          <p:nvPr>
            <p:ph idx="1"/>
          </p:nvPr>
        </p:nvPicPr>
        <p:blipFill>
          <a:blip r:embed="rId2"/>
          <a:stretch>
            <a:fillRect/>
          </a:stretch>
        </p:blipFill>
        <p:spPr>
          <a:xfrm>
            <a:off x="2494582" y="1266748"/>
            <a:ext cx="7796212" cy="3026626"/>
          </a:xfrm>
          <a:prstGeom prst="rect">
            <a:avLst/>
          </a:prstGeom>
        </p:spPr>
      </p:pic>
    </p:spTree>
    <p:extLst>
      <p:ext uri="{BB962C8B-B14F-4D97-AF65-F5344CB8AC3E}">
        <p14:creationId xmlns:p14="http://schemas.microsoft.com/office/powerpoint/2010/main" val="481354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152AD7D-1A4B-6B4B-A3C8-FCC1298552A6}"/>
              </a:ext>
            </a:extLst>
          </p:cNvPr>
          <p:cNvPicPr/>
          <p:nvPr/>
        </p:nvPicPr>
        <p:blipFill>
          <a:blip r:embed="rId2">
            <a:extLst>
              <a:ext uri="{28A0092B-C50C-407E-A947-70E740481C1C}">
                <a14:useLocalDpi xmlns:a14="http://schemas.microsoft.com/office/drawing/2010/main" val="0"/>
              </a:ext>
            </a:extLst>
          </a:blip>
          <a:stretch>
            <a:fillRect/>
          </a:stretch>
        </p:blipFill>
        <p:spPr>
          <a:xfrm>
            <a:off x="1815325" y="1072283"/>
            <a:ext cx="8053503" cy="2590892"/>
          </a:xfrm>
          <a:prstGeom prst="rect">
            <a:avLst/>
          </a:prstGeom>
        </p:spPr>
      </p:pic>
      <p:sp>
        <p:nvSpPr>
          <p:cNvPr id="5" name="TextBox 4">
            <a:extLst>
              <a:ext uri="{FF2B5EF4-FFF2-40B4-BE49-F238E27FC236}">
                <a16:creationId xmlns:a16="http://schemas.microsoft.com/office/drawing/2014/main" id="{4DD47F3D-3FD1-5247-B85C-E42BD157B5FE}"/>
              </a:ext>
            </a:extLst>
          </p:cNvPr>
          <p:cNvSpPr txBox="1"/>
          <p:nvPr/>
        </p:nvSpPr>
        <p:spPr>
          <a:xfrm>
            <a:off x="1245219" y="156117"/>
            <a:ext cx="6336216" cy="584775"/>
          </a:xfrm>
          <a:prstGeom prst="rect">
            <a:avLst/>
          </a:prstGeom>
          <a:noFill/>
        </p:spPr>
        <p:txBody>
          <a:bodyPr wrap="square" rtlCol="0">
            <a:spAutoFit/>
          </a:bodyPr>
          <a:lstStyle/>
          <a:p>
            <a:r>
              <a:rPr lang="en-US" sz="3200" dirty="0"/>
              <a:t>Tuesday 2</a:t>
            </a:r>
            <a:r>
              <a:rPr lang="en-US" sz="3200" baseline="30000" dirty="0"/>
              <a:t>nd</a:t>
            </a:r>
            <a:r>
              <a:rPr lang="en-US" sz="3200" dirty="0"/>
              <a:t> March 2021</a:t>
            </a:r>
          </a:p>
        </p:txBody>
      </p:sp>
      <p:sp>
        <p:nvSpPr>
          <p:cNvPr id="6" name="TextBox 5">
            <a:extLst>
              <a:ext uri="{FF2B5EF4-FFF2-40B4-BE49-F238E27FC236}">
                <a16:creationId xmlns:a16="http://schemas.microsoft.com/office/drawing/2014/main" id="{34FC483E-885C-914B-BB57-0BCF3FF1BC0A}"/>
              </a:ext>
            </a:extLst>
          </p:cNvPr>
          <p:cNvSpPr txBox="1"/>
          <p:nvPr/>
        </p:nvSpPr>
        <p:spPr>
          <a:xfrm>
            <a:off x="1070518" y="4270511"/>
            <a:ext cx="10459843" cy="954107"/>
          </a:xfrm>
          <a:prstGeom prst="rect">
            <a:avLst/>
          </a:prstGeom>
          <a:noFill/>
        </p:spPr>
        <p:txBody>
          <a:bodyPr wrap="square" rtlCol="0">
            <a:spAutoFit/>
          </a:bodyPr>
          <a:lstStyle/>
          <a:p>
            <a:r>
              <a:rPr lang="en-US" sz="2800" dirty="0"/>
              <a:t>-To experiment with different words when writing </a:t>
            </a:r>
          </a:p>
          <a:p>
            <a:r>
              <a:rPr lang="en-US" sz="2800" dirty="0"/>
              <a:t>verses in a poem.</a:t>
            </a:r>
          </a:p>
        </p:txBody>
      </p:sp>
      <p:pic>
        <p:nvPicPr>
          <p:cNvPr id="7" name="Picture 2" descr="Superheroes Planning and Resources KS1/LKS2 (Historical Figures and Art &amp;  Design) | Teaching Resources">
            <a:extLst>
              <a:ext uri="{FF2B5EF4-FFF2-40B4-BE49-F238E27FC236}">
                <a16:creationId xmlns:a16="http://schemas.microsoft.com/office/drawing/2014/main" id="{F2E80BFC-1F12-104F-A53B-90D1034F068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825453" y="2653990"/>
            <a:ext cx="2794117" cy="209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39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3C82D-7C00-EB43-B4BB-7A8309F95540}"/>
              </a:ext>
            </a:extLst>
          </p:cNvPr>
          <p:cNvSpPr>
            <a:spLocks noGrp="1"/>
          </p:cNvSpPr>
          <p:nvPr>
            <p:ph type="title"/>
          </p:nvPr>
        </p:nvSpPr>
        <p:spPr>
          <a:xfrm>
            <a:off x="1293542" y="808056"/>
            <a:ext cx="9276598" cy="1077229"/>
          </a:xfrm>
        </p:spPr>
        <p:txBody>
          <a:bodyPr/>
          <a:lstStyle/>
          <a:p>
            <a:r>
              <a:rPr lang="en-US" dirty="0"/>
              <a:t>Watch the video on How to write a poem;</a:t>
            </a:r>
          </a:p>
        </p:txBody>
      </p:sp>
      <p:pic>
        <p:nvPicPr>
          <p:cNvPr id="4" name="Content Placeholder 3">
            <a:hlinkClick r:id="rId2"/>
            <a:extLst>
              <a:ext uri="{FF2B5EF4-FFF2-40B4-BE49-F238E27FC236}">
                <a16:creationId xmlns:a16="http://schemas.microsoft.com/office/drawing/2014/main" id="{5D4DA6CD-3CF9-F745-8CBD-A7473A927AD0}"/>
              </a:ext>
            </a:extLst>
          </p:cNvPr>
          <p:cNvPicPr>
            <a:picLocks noGrp="1" noChangeAspect="1"/>
          </p:cNvPicPr>
          <p:nvPr>
            <p:ph idx="1"/>
          </p:nvPr>
        </p:nvPicPr>
        <p:blipFill>
          <a:blip r:embed="rId3"/>
          <a:stretch>
            <a:fillRect/>
          </a:stretch>
        </p:blipFill>
        <p:spPr>
          <a:xfrm>
            <a:off x="2972092" y="1584287"/>
            <a:ext cx="5190812" cy="3997325"/>
          </a:xfrm>
          <a:prstGeom prst="rect">
            <a:avLst/>
          </a:prstGeom>
        </p:spPr>
      </p:pic>
    </p:spTree>
    <p:extLst>
      <p:ext uri="{BB962C8B-B14F-4D97-AF65-F5344CB8AC3E}">
        <p14:creationId xmlns:p14="http://schemas.microsoft.com/office/powerpoint/2010/main" val="11845855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
  <TotalTime>95</TotalTime>
  <Words>369</Words>
  <Application>Microsoft Macintosh PowerPoint</Application>
  <PresentationFormat>Widescreen</PresentationFormat>
  <Paragraphs>29</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MS Shell Dlg 2</vt:lpstr>
      <vt:lpstr>Tahoma</vt:lpstr>
      <vt:lpstr>Wingdings</vt:lpstr>
      <vt:lpstr>Wingdings 3</vt:lpstr>
      <vt:lpstr>Madison</vt:lpstr>
      <vt:lpstr>PowerPoint Presentation</vt:lpstr>
      <vt:lpstr>PowerPoint Presentation</vt:lpstr>
      <vt:lpstr>PowerPoint Presentation</vt:lpstr>
      <vt:lpstr> </vt:lpstr>
      <vt:lpstr>As an extra challenge why don’t you write your own set of instructions which show how to make  a Superhero face mask?</vt:lpstr>
      <vt:lpstr>Why not try reading more instructions and create more superhero crafts as and when you have time…</vt:lpstr>
      <vt:lpstr>PowerPoint Presentation</vt:lpstr>
      <vt:lpstr>PowerPoint Presentation</vt:lpstr>
      <vt:lpstr>Watch the video on How to write a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Can you read the story of Blueberry Boy and answer questions on it?</vt:lpstr>
      <vt:lpstr>PowerPoint Presentation</vt:lpstr>
      <vt:lpstr>PowerPoint Presentation</vt:lpstr>
      <vt:lpstr>PowerPoint Presentation</vt:lpstr>
      <vt:lpstr>You could use the original Playground Rescue story or The Adventures of Blueberry Boy to help you. You may want to magpie some ideas! Use the superhero character you based yourself on, could you also include the pet superhero you created too? Could you draw the story as a cartoon? We have included a cartoon strip for you to use…Draw pictures and write sentences in each box. Can you use speech bubbles for characters speech?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Newby</dc:creator>
  <cp:lastModifiedBy>Joanne Newby</cp:lastModifiedBy>
  <cp:revision>13</cp:revision>
  <dcterms:created xsi:type="dcterms:W3CDTF">2021-02-02T14:56:40Z</dcterms:created>
  <dcterms:modified xsi:type="dcterms:W3CDTF">2021-02-02T16:32:12Z</dcterms:modified>
</cp:coreProperties>
</file>