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6"/>
  </p:notesMasterIdLst>
  <p:handoutMasterIdLst>
    <p:handoutMasterId r:id="rId27"/>
  </p:handoutMasterIdLst>
  <p:sldIdLst>
    <p:sldId id="261" r:id="rId5"/>
    <p:sldId id="258" r:id="rId6"/>
    <p:sldId id="263" r:id="rId7"/>
    <p:sldId id="264" r:id="rId8"/>
    <p:sldId id="267" r:id="rId9"/>
    <p:sldId id="268" r:id="rId10"/>
    <p:sldId id="270" r:id="rId11"/>
    <p:sldId id="271" r:id="rId12"/>
    <p:sldId id="272" r:id="rId13"/>
    <p:sldId id="279" r:id="rId14"/>
    <p:sldId id="273" r:id="rId15"/>
    <p:sldId id="280" r:id="rId16"/>
    <p:sldId id="282" r:id="rId17"/>
    <p:sldId id="283" r:id="rId18"/>
    <p:sldId id="284" r:id="rId19"/>
    <p:sldId id="285" r:id="rId20"/>
    <p:sldId id="286" r:id="rId21"/>
    <p:sldId id="287" r:id="rId22"/>
    <p:sldId id="288" r:id="rId23"/>
    <p:sldId id="289" r:id="rId24"/>
    <p:sldId id="278" r:id="rId25"/>
  </p:sldIdLst>
  <p:sldSz cx="9144000" cy="6858000" type="screen4x3"/>
  <p:notesSz cx="6858000" cy="9144000"/>
  <p:embeddedFontLst>
    <p:embeddedFont>
      <p:font typeface="SimSun" panose="02010600030101010101" pitchFamily="2" charset="-122"/>
      <p:regular r:id="rId28"/>
    </p:embeddedFont>
    <p:embeddedFont>
      <p:font typeface="BPreplay" panose="02000503000000020004" pitchFamily="50"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HVD Bodedo" panose="020B0604020202020204" pitchFamily="2" charset="0"/>
      <p:regular r:id="rId37"/>
    </p:embeddedFont>
    <p:embeddedFont>
      <p:font typeface="Sassoon Infant Md" panose="02000603050000020003" pitchFamily="50" charset="0"/>
      <p:regular r:id="rId38"/>
    </p:embeddedFont>
    <p:embeddedFont>
      <p:font typeface="Sassoon Infant Rg" panose="02000503030000020003" pitchFamily="50" charset="0"/>
      <p:regular r:id="rId39"/>
      <p:bold r:id="rId40"/>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A74"/>
    <a:srgbClr val="FDFDFD"/>
    <a:srgbClr val="A21770"/>
    <a:srgbClr val="FEFBDA"/>
    <a:srgbClr val="FFFFE1"/>
    <a:srgbClr val="AD8CC0"/>
    <a:srgbClr val="990167"/>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8" d="100"/>
          <a:sy n="68" d="100"/>
        </p:scale>
        <p:origin x="564"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A27AEF-47EE-4570-86EC-5BA10E02D5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4BE3C19-3DE3-40CA-B148-97244A5D86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940799B-D409-4D09-8D58-A5AA9FD7DFC9}" type="datetimeFigureOut">
              <a:rPr lang="en-GB"/>
              <a:pPr>
                <a:defRPr/>
              </a:pPr>
              <a:t>13/01/2021</a:t>
            </a:fld>
            <a:endParaRPr lang="en-GB"/>
          </a:p>
        </p:txBody>
      </p:sp>
      <p:sp>
        <p:nvSpPr>
          <p:cNvPr id="4" name="Footer Placeholder 3">
            <a:extLst>
              <a:ext uri="{FF2B5EF4-FFF2-40B4-BE49-F238E27FC236}">
                <a16:creationId xmlns:a16="http://schemas.microsoft.com/office/drawing/2014/main" id="{98576A76-C106-43A3-8FC9-5BA4F0929F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029550F4-1572-4285-95C9-06997D97D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070CBA7-7C47-46EE-8A3A-54E3927C7C74}"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3ECD22-8F38-44C2-9FFD-4EDA685B76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453BFA15-25D6-436C-A28A-3FC1C753DC9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1BD2E87-F64D-4724-A0B1-DE5D0F8BBE41}" type="datetimeFigureOut">
              <a:rPr lang="en-GB"/>
              <a:pPr>
                <a:defRPr/>
              </a:pPr>
              <a:t>13/01/2021</a:t>
            </a:fld>
            <a:endParaRPr lang="en-GB"/>
          </a:p>
        </p:txBody>
      </p:sp>
      <p:sp>
        <p:nvSpPr>
          <p:cNvPr id="4" name="Slide Image Placeholder 3">
            <a:extLst>
              <a:ext uri="{FF2B5EF4-FFF2-40B4-BE49-F238E27FC236}">
                <a16:creationId xmlns:a16="http://schemas.microsoft.com/office/drawing/2014/main" id="{E6BF1D51-4D85-4054-BE35-FA707DC0F74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73D3972B-F8DF-4517-8BFE-98FABA5E80D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73584238-FD5E-4C74-8F70-8A934322A7F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AF3FE015-1C4E-4B3F-A450-1C1E00BC59A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87E3ED12-A856-4B83-9354-97D640D8E1D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3D42B0B-865C-4BD7-8ED4-2B1BC6A868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A6A1AC8A-9B2A-4D39-A004-860CFC379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Teacher Note - Please check your volume is set to the appropriate level for this video. Please do not let the next video automatically play at the end of the clip. Please check the content in this link, including any comments, is suitable for your educational environment before showing. Twinkl accepts no responsibility for the content of third party websites.</a:t>
            </a:r>
          </a:p>
        </p:txBody>
      </p:sp>
      <p:sp>
        <p:nvSpPr>
          <p:cNvPr id="14340" name="Slide Number Placeholder 3">
            <a:extLst>
              <a:ext uri="{FF2B5EF4-FFF2-40B4-BE49-F238E27FC236}">
                <a16:creationId xmlns:a16="http://schemas.microsoft.com/office/drawing/2014/main" id="{A4995B53-FDFB-49BD-97C1-85839191B5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2FC0D171-7408-441A-87CF-C8247781A1CD}" type="slidenum">
              <a:rPr lang="en-GB" altLang="en-US" smtClean="0"/>
              <a:pPr/>
              <a:t>6</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AC88178-C4C2-433F-8FD0-C135FE7BDF5A}"/>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5" name="Picture 14">
            <a:extLst>
              <a:ext uri="{FF2B5EF4-FFF2-40B4-BE49-F238E27FC236}">
                <a16:creationId xmlns:a16="http://schemas.microsoft.com/office/drawing/2014/main" id="{6B0C766B-E1B4-4C67-B8DF-27D84B4D9B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867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6F98D52-E55C-467E-9FC7-5F209FB5A25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5" name="Picture 14">
            <a:extLst>
              <a:ext uri="{FF2B5EF4-FFF2-40B4-BE49-F238E27FC236}">
                <a16:creationId xmlns:a16="http://schemas.microsoft.com/office/drawing/2014/main" id="{E116F3E5-AA03-4739-A9CF-DAB07F470E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22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0422ECB8-1517-40C8-B18A-B9FF137368E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052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60673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25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59307113-E7C3-4C55-B626-FEA71522C0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565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426506-7194-4CFD-B219-D8D0091FF168}"/>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CD10F3B-07DD-44CC-B1E7-325E34B640CE}"/>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1" r:id="rId4"/>
    <p:sldLayoutId id="2147483752" r:id="rId5"/>
    <p:sldLayoutId id="214748375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bbc.co.uk/education/clips/ztptsbk"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bbc.co.uk/education/clips/zsqw2hv"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TextBox 6">
            <a:extLst>
              <a:ext uri="{FF2B5EF4-FFF2-40B4-BE49-F238E27FC236}">
                <a16:creationId xmlns:a16="http://schemas.microsoft.com/office/drawing/2014/main" id="{B0967AE3-6B34-476D-9B00-3A19A2ECB93C}"/>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bg1"/>
                </a:solidFill>
                <a:latin typeface="BPreplay" pitchFamily="50" charset="0"/>
              </a:rPr>
              <a:t>Year One</a:t>
            </a:r>
          </a:p>
        </p:txBody>
      </p:sp>
      <p:sp>
        <p:nvSpPr>
          <p:cNvPr id="4" name="Rectangle 3">
            <a:extLst>
              <a:ext uri="{FF2B5EF4-FFF2-40B4-BE49-F238E27FC236}">
                <a16:creationId xmlns:a16="http://schemas.microsoft.com/office/drawing/2014/main" id="{5A59218B-EB02-4ABD-83C4-6DE79075953E}"/>
              </a:ext>
            </a:extLst>
          </p:cNvPr>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6" name="Straight Connector 5">
            <a:extLst>
              <a:ext uri="{FF2B5EF4-FFF2-40B4-BE49-F238E27FC236}">
                <a16:creationId xmlns:a16="http://schemas.microsoft.com/office/drawing/2014/main" id="{8D3EF5BB-E3DA-4783-A3D3-8B64A8B37BF1}"/>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97" name="TextBox 10">
            <a:extLst>
              <a:ext uri="{FF2B5EF4-FFF2-40B4-BE49-F238E27FC236}">
                <a16:creationId xmlns:a16="http://schemas.microsoft.com/office/drawing/2014/main" id="{1416F9CB-8ED4-41CB-82C7-45662E591C50}"/>
              </a:ext>
            </a:extLst>
          </p:cNvPr>
          <p:cNvSpPr txBox="1">
            <a:spLocks noChangeArrowheads="1"/>
          </p:cNvSpPr>
          <p:nvPr/>
        </p:nvSpPr>
        <p:spPr bwMode="auto">
          <a:xfrm>
            <a:off x="2857500" y="6464300"/>
            <a:ext cx="3421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800" b="1">
                <a:solidFill>
                  <a:schemeClr val="bg1"/>
                </a:solidFill>
                <a:latin typeface="BPreplay" pitchFamily="50" charset="0"/>
              </a:rPr>
              <a:t>Science</a:t>
            </a:r>
            <a:r>
              <a:rPr lang="en-GB" altLang="en-US" sz="800">
                <a:solidFill>
                  <a:schemeClr val="bg1"/>
                </a:solidFill>
                <a:latin typeface="BPreplay" pitchFamily="50" charset="0"/>
              </a:rPr>
              <a:t> | Year 4 | Sound | Higher and Lower | Lesson 3</a:t>
            </a:r>
          </a:p>
        </p:txBody>
      </p:sp>
      <p:sp>
        <p:nvSpPr>
          <p:cNvPr id="8198" name="Text Placeholder 16">
            <a:extLst>
              <a:ext uri="{FF2B5EF4-FFF2-40B4-BE49-F238E27FC236}">
                <a16:creationId xmlns:a16="http://schemas.microsoft.com/office/drawing/2014/main" id="{D39C8EF8-98AB-408E-A38A-105DA118439A}"/>
              </a:ext>
            </a:extLst>
          </p:cNvPr>
          <p:cNvSpPr>
            <a:spLocks noGrp="1"/>
          </p:cNvSpPr>
          <p:nvPr>
            <p:ph type="body" sz="quarter" idx="10"/>
          </p:nvPr>
        </p:nvSpPr>
        <p:spPr>
          <a:xfrm>
            <a:off x="1655763" y="3200400"/>
            <a:ext cx="5832475" cy="542925"/>
          </a:xfrm>
        </p:spPr>
        <p:txBody>
          <a:bodyPr/>
          <a:lstStyle/>
          <a:p>
            <a:pPr eaLnBrk="1" hangingPunct="1"/>
            <a:r>
              <a:rPr lang="en-GB" altLang="en-US"/>
              <a:t>Sound</a:t>
            </a:r>
          </a:p>
        </p:txBody>
      </p:sp>
      <p:sp>
        <p:nvSpPr>
          <p:cNvPr id="8199" name="Title 17">
            <a:extLst>
              <a:ext uri="{FF2B5EF4-FFF2-40B4-BE49-F238E27FC236}">
                <a16:creationId xmlns:a16="http://schemas.microsoft.com/office/drawing/2014/main" id="{09D9297E-1B34-467A-BECC-243C5A7C4F54}"/>
              </a:ext>
            </a:extLst>
          </p:cNvPr>
          <p:cNvSpPr>
            <a:spLocks noGrp="1"/>
          </p:cNvSpPr>
          <p:nvPr>
            <p:ph type="title"/>
          </p:nvPr>
        </p:nvSpPr>
        <p:spPr>
          <a:xfrm>
            <a:off x="539750" y="2359025"/>
            <a:ext cx="8064500" cy="655638"/>
          </a:xfrm>
        </p:spPr>
        <p:txBody>
          <a:bodyPr/>
          <a:lstStyle/>
          <a:p>
            <a:pPr eaLnBrk="1" hangingPunct="1"/>
            <a:r>
              <a:rPr lang="en-GB" altLang="en-US"/>
              <a:t>Science</a:t>
            </a:r>
          </a:p>
        </p:txBody>
      </p:sp>
      <p:pic>
        <p:nvPicPr>
          <p:cNvPr id="8200" name="Picture 2">
            <a:extLst>
              <a:ext uri="{FF2B5EF4-FFF2-40B4-BE49-F238E27FC236}">
                <a16:creationId xmlns:a16="http://schemas.microsoft.com/office/drawing/2014/main" id="{8015A72E-8515-4AE0-8A96-A4B1480CC8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F64B66-51BF-44F7-A6E3-D0C2B973DC2B}"/>
              </a:ext>
            </a:extLst>
          </p:cNvPr>
          <p:cNvSpPr/>
          <p:nvPr/>
        </p:nvSpPr>
        <p:spPr>
          <a:xfrm>
            <a:off x="755650" y="1476375"/>
            <a:ext cx="7632700" cy="2346325"/>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5">
            <a:extLst>
              <a:ext uri="{FF2B5EF4-FFF2-40B4-BE49-F238E27FC236}">
                <a16:creationId xmlns:a16="http://schemas.microsoft.com/office/drawing/2014/main" id="{8BFE37DC-2D39-4B69-ADBA-356BEF7EA0E1}"/>
              </a:ext>
            </a:extLst>
          </p:cNvPr>
          <p:cNvSpPr>
            <a:spLocks noGrp="1"/>
          </p:cNvSpPr>
          <p:nvPr>
            <p:ph type="title"/>
          </p:nvPr>
        </p:nvSpPr>
        <p:spPr>
          <a:xfrm>
            <a:off x="457200" y="287338"/>
            <a:ext cx="8220075" cy="1597025"/>
          </a:xfrm>
        </p:spPr>
        <p:txBody>
          <a:bodyPr/>
          <a:lstStyle/>
          <a:p>
            <a:pPr eaLnBrk="1" hangingPunct="1"/>
            <a:r>
              <a:rPr lang="en-GB" altLang="en-US"/>
              <a:t>Exploring Pitch - Wind</a:t>
            </a:r>
          </a:p>
        </p:txBody>
      </p:sp>
      <p:sp>
        <p:nvSpPr>
          <p:cNvPr id="2" name="Rectangle 1">
            <a:extLst>
              <a:ext uri="{FF2B5EF4-FFF2-40B4-BE49-F238E27FC236}">
                <a16:creationId xmlns:a16="http://schemas.microsoft.com/office/drawing/2014/main" id="{A226B49A-D6CC-4BE1-90C5-9DCAD0465E84}"/>
              </a:ext>
            </a:extLst>
          </p:cNvPr>
          <p:cNvSpPr/>
          <p:nvPr/>
        </p:nvSpPr>
        <p:spPr>
          <a:xfrm>
            <a:off x="873125" y="1524000"/>
            <a:ext cx="7399338" cy="2386013"/>
          </a:xfrm>
          <a:prstGeom prst="rect">
            <a:avLst/>
          </a:prstGeom>
        </p:spPr>
        <p:txBody>
          <a:bodyPr>
            <a:spAutoFit/>
          </a:bodyPr>
          <a:lstStyle/>
          <a:p>
            <a:pPr algn="ctr" eaLnBrk="1" hangingPunct="1">
              <a:buFont typeface="Arial" panose="020B0604020202020204" pitchFamily="34" charset="0"/>
              <a:buNone/>
              <a:defRPr/>
            </a:pPr>
            <a:r>
              <a:rPr lang="en-GB" altLang="en-US" sz="1600" dirty="0">
                <a:latin typeface="+mn-lt"/>
              </a:rPr>
              <a:t>Try playing the wind instrument. How are high and low sounds made?</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Look carefully at how you create the different sounds. What do you have to do to make a high sound? What do you do differently to make a low sound?</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Draw a diagram of the wind instrument, labelling how you played high sounds and low sounds. </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Complete the table, noting down any observations you made about the way high and low sounds are made.</a:t>
            </a:r>
          </a:p>
        </p:txBody>
      </p:sp>
      <p:pic>
        <p:nvPicPr>
          <p:cNvPr id="18437" name="Picture 2">
            <a:extLst>
              <a:ext uri="{FF2B5EF4-FFF2-40B4-BE49-F238E27FC236}">
                <a16:creationId xmlns:a16="http://schemas.microsoft.com/office/drawing/2014/main" id="{2915D6F3-E16A-4C6B-BD76-FD28F39343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713703">
            <a:off x="2312987" y="3560763"/>
            <a:ext cx="45180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airs">
            <a:extLst>
              <a:ext uri="{FF2B5EF4-FFF2-40B4-BE49-F238E27FC236}">
                <a16:creationId xmlns:a16="http://schemas.microsoft.com/office/drawing/2014/main" id="{EFA17738-0560-4B60-A2D3-97140B2A44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0663"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28E68C-143B-4F7D-8DB0-F84A5773ABBB}"/>
              </a:ext>
            </a:extLst>
          </p:cNvPr>
          <p:cNvSpPr/>
          <p:nvPr/>
        </p:nvSpPr>
        <p:spPr>
          <a:xfrm>
            <a:off x="755650" y="1476375"/>
            <a:ext cx="7632700" cy="1778000"/>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59" name="Title 5">
            <a:extLst>
              <a:ext uri="{FF2B5EF4-FFF2-40B4-BE49-F238E27FC236}">
                <a16:creationId xmlns:a16="http://schemas.microsoft.com/office/drawing/2014/main" id="{E9B7A76F-5BE3-4146-A109-92C0656D232B}"/>
              </a:ext>
            </a:extLst>
          </p:cNvPr>
          <p:cNvSpPr>
            <a:spLocks noGrp="1"/>
          </p:cNvSpPr>
          <p:nvPr>
            <p:ph type="title"/>
          </p:nvPr>
        </p:nvSpPr>
        <p:spPr>
          <a:xfrm>
            <a:off x="457200" y="287338"/>
            <a:ext cx="8220075" cy="1597025"/>
          </a:xfrm>
        </p:spPr>
        <p:txBody>
          <a:bodyPr/>
          <a:lstStyle/>
          <a:p>
            <a:pPr eaLnBrk="1" hangingPunct="1"/>
            <a:r>
              <a:rPr lang="en-GB" altLang="en-US"/>
              <a:t>Changing Pitch</a:t>
            </a:r>
          </a:p>
        </p:txBody>
      </p:sp>
      <p:sp>
        <p:nvSpPr>
          <p:cNvPr id="20486" name="Rectangle 1">
            <a:extLst>
              <a:ext uri="{FF2B5EF4-FFF2-40B4-BE49-F238E27FC236}">
                <a16:creationId xmlns:a16="http://schemas.microsoft.com/office/drawing/2014/main" id="{FDA54152-F9EF-4D0E-B350-86AFB2D51D60}"/>
              </a:ext>
            </a:extLst>
          </p:cNvPr>
          <p:cNvSpPr>
            <a:spLocks noChangeArrowheads="1"/>
          </p:cNvSpPr>
          <p:nvPr/>
        </p:nvSpPr>
        <p:spPr bwMode="auto">
          <a:xfrm>
            <a:off x="881063" y="1547813"/>
            <a:ext cx="736441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Look at your observations about how pitch is changed in the different instruments </a:t>
            </a:r>
          </a:p>
          <a:p>
            <a:pPr algn="ctr" eaLnBrk="1" hangingPunct="1">
              <a:buFont typeface="Arial" panose="020B0604020202020204" pitchFamily="34" charset="0"/>
              <a:buNone/>
              <a:defRPr/>
            </a:pPr>
            <a:r>
              <a:rPr lang="en-GB" altLang="en-US" sz="1600" dirty="0">
                <a:latin typeface="+mn-lt"/>
              </a:rPr>
              <a:t>you explored.</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Do you notice any patterns? Are there any links between the features of the instrument and the pitch of the sound?</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Talk to your partner about what you notice.</a:t>
            </a:r>
          </a:p>
        </p:txBody>
      </p:sp>
      <p:pic>
        <p:nvPicPr>
          <p:cNvPr id="19461" name="Picture 1">
            <a:extLst>
              <a:ext uri="{FF2B5EF4-FFF2-40B4-BE49-F238E27FC236}">
                <a16:creationId xmlns:a16="http://schemas.microsoft.com/office/drawing/2014/main" id="{EC428BC0-DFF9-49CF-831E-10A355C64A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3317875"/>
            <a:ext cx="214312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Talking Partners">
            <a:extLst>
              <a:ext uri="{FF2B5EF4-FFF2-40B4-BE49-F238E27FC236}">
                <a16:creationId xmlns:a16="http://schemas.microsoft.com/office/drawing/2014/main" id="{E367523F-EF35-4777-9A7D-929B3E08E1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a:extLst>
              <a:ext uri="{FF2B5EF4-FFF2-40B4-BE49-F238E27FC236}">
                <a16:creationId xmlns:a16="http://schemas.microsoft.com/office/drawing/2014/main" id="{8C38E1A9-CB2A-4FC5-B6FE-FCE2317A1279}"/>
              </a:ext>
            </a:extLst>
          </p:cNvPr>
          <p:cNvSpPr>
            <a:spLocks noGrp="1"/>
          </p:cNvSpPr>
          <p:nvPr>
            <p:ph type="title"/>
          </p:nvPr>
        </p:nvSpPr>
        <p:spPr>
          <a:xfrm>
            <a:off x="457200" y="287338"/>
            <a:ext cx="8220075" cy="1597025"/>
          </a:xfrm>
        </p:spPr>
        <p:txBody>
          <a:bodyPr/>
          <a:lstStyle/>
          <a:p>
            <a:pPr eaLnBrk="1" hangingPunct="1"/>
            <a:r>
              <a:rPr lang="en-GB" altLang="en-US"/>
              <a:t>Changing Pitch</a:t>
            </a:r>
          </a:p>
        </p:txBody>
      </p:sp>
      <p:sp>
        <p:nvSpPr>
          <p:cNvPr id="20486" name="Rectangle 1">
            <a:extLst>
              <a:ext uri="{FF2B5EF4-FFF2-40B4-BE49-F238E27FC236}">
                <a16:creationId xmlns:a16="http://schemas.microsoft.com/office/drawing/2014/main" id="{EABC5912-480E-4907-99D7-B70815A85A17}"/>
              </a:ext>
            </a:extLst>
          </p:cNvPr>
          <p:cNvSpPr>
            <a:spLocks noChangeArrowheads="1"/>
          </p:cNvSpPr>
          <p:nvPr/>
        </p:nvSpPr>
        <p:spPr bwMode="auto">
          <a:xfrm>
            <a:off x="755650" y="1470025"/>
            <a:ext cx="76327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buFont typeface="Arial" panose="020B0604020202020204" pitchFamily="34" charset="0"/>
              <a:buNone/>
              <a:defRPr/>
            </a:pPr>
            <a:r>
              <a:rPr lang="en-GB" altLang="en-US" sz="1550" dirty="0">
                <a:latin typeface="+mn-lt"/>
              </a:rPr>
              <a:t>Watch this clip explaining how the pitch of a sound can be changed. Did you observe or notice anything similar?</a:t>
            </a:r>
          </a:p>
        </p:txBody>
      </p:sp>
      <p:pic>
        <p:nvPicPr>
          <p:cNvPr id="20484" name="Picture 3">
            <a:extLst>
              <a:ext uri="{FF2B5EF4-FFF2-40B4-BE49-F238E27FC236}">
                <a16:creationId xmlns:a16="http://schemas.microsoft.com/office/drawing/2014/main" id="{4A1B55A2-93EF-4BBF-8AF7-F406989C32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2227263"/>
            <a:ext cx="6861175" cy="386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8B514E2-53DB-4F29-B1CE-7080D2C8A092}"/>
              </a:ext>
            </a:extLst>
          </p:cNvPr>
          <p:cNvSpPr/>
          <p:nvPr/>
        </p:nvSpPr>
        <p:spPr>
          <a:xfrm>
            <a:off x="1141413" y="5710238"/>
            <a:ext cx="6861175" cy="392112"/>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 name="Group 9">
            <a:extLst>
              <a:ext uri="{FF2B5EF4-FFF2-40B4-BE49-F238E27FC236}">
                <a16:creationId xmlns:a16="http://schemas.microsoft.com/office/drawing/2014/main" id="{405EC9B9-D0A4-430F-950C-77C17C4D697F}"/>
              </a:ext>
            </a:extLst>
          </p:cNvPr>
          <p:cNvGrpSpPr>
            <a:grpSpLocks/>
          </p:cNvGrpSpPr>
          <p:nvPr/>
        </p:nvGrpSpPr>
        <p:grpSpPr bwMode="auto">
          <a:xfrm>
            <a:off x="4213225" y="3638550"/>
            <a:ext cx="717550" cy="722313"/>
            <a:chOff x="4383088" y="3924300"/>
            <a:chExt cx="354012" cy="355600"/>
          </a:xfrm>
        </p:grpSpPr>
        <p:sp>
          <p:nvSpPr>
            <p:cNvPr id="11" name="Oval 10">
              <a:extLst>
                <a:ext uri="{FF2B5EF4-FFF2-40B4-BE49-F238E27FC236}">
                  <a16:creationId xmlns:a16="http://schemas.microsoft.com/office/drawing/2014/main" id="{5E3AFBF6-0998-4BD2-A85C-28B83EDF3A88}"/>
                </a:ext>
              </a:extLst>
            </p:cNvPr>
            <p:cNvSpPr/>
            <p:nvPr/>
          </p:nvSpPr>
          <p:spPr>
            <a:xfrm>
              <a:off x="4383088" y="3924300"/>
              <a:ext cx="354012" cy="355600"/>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Isosceles Triangle 11">
              <a:extLst>
                <a:ext uri="{FF2B5EF4-FFF2-40B4-BE49-F238E27FC236}">
                  <a16:creationId xmlns:a16="http://schemas.microsoft.com/office/drawing/2014/main" id="{36D79AEC-8EE5-43C4-84CD-481BE9A387C0}"/>
                </a:ext>
              </a:extLst>
            </p:cNvPr>
            <p:cNvSpPr/>
            <p:nvPr/>
          </p:nvSpPr>
          <p:spPr>
            <a:xfrm rot="5400000">
              <a:off x="4474969" y="4002244"/>
              <a:ext cx="228990" cy="196587"/>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0487" name="Rectangle 10">
            <a:extLst>
              <a:ext uri="{FF2B5EF4-FFF2-40B4-BE49-F238E27FC236}">
                <a16:creationId xmlns:a16="http://schemas.microsoft.com/office/drawing/2014/main" id="{221BFCE2-CB25-45C4-99B4-13EF25B2927C}"/>
              </a:ext>
            </a:extLst>
          </p:cNvPr>
          <p:cNvSpPr>
            <a:spLocks noChangeArrowheads="1"/>
          </p:cNvSpPr>
          <p:nvPr/>
        </p:nvSpPr>
        <p:spPr bwMode="auto">
          <a:xfrm>
            <a:off x="2114550" y="5802313"/>
            <a:ext cx="49037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70000"/>
              </a:lnSpc>
              <a:spcBef>
                <a:spcPct val="0"/>
              </a:spcBef>
              <a:buFontTx/>
              <a:buNone/>
            </a:pPr>
            <a:r>
              <a:rPr lang="en-GB" altLang="en-US" sz="1600">
                <a:solidFill>
                  <a:schemeClr val="bg1"/>
                </a:solidFill>
              </a:rPr>
              <a:t>Click on this image to play the video in a new window.</a:t>
            </a:r>
          </a:p>
        </p:txBody>
      </p:sp>
      <p:sp>
        <p:nvSpPr>
          <p:cNvPr id="14" name="Rectangle 13">
            <a:hlinkClick r:id="rId3"/>
            <a:extLst>
              <a:ext uri="{FF2B5EF4-FFF2-40B4-BE49-F238E27FC236}">
                <a16:creationId xmlns:a16="http://schemas.microsoft.com/office/drawing/2014/main" id="{57ECCF5E-E126-45AC-8969-CFF9C37DB790}"/>
              </a:ext>
            </a:extLst>
          </p:cNvPr>
          <p:cNvSpPr/>
          <p:nvPr/>
        </p:nvSpPr>
        <p:spPr>
          <a:xfrm>
            <a:off x="1146175" y="2225675"/>
            <a:ext cx="6856413" cy="3867150"/>
          </a:xfrm>
          <a:prstGeom prst="rect">
            <a:avLst/>
          </a:prstGeom>
          <a:solidFill>
            <a:srgbClr val="FDFDFD">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0489" name="Whole Class">
            <a:extLst>
              <a:ext uri="{FF2B5EF4-FFF2-40B4-BE49-F238E27FC236}">
                <a16:creationId xmlns:a16="http://schemas.microsoft.com/office/drawing/2014/main" id="{39979E6F-84C0-432B-9840-FCA1EBFDE7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a:extLst>
              <a:ext uri="{FF2B5EF4-FFF2-40B4-BE49-F238E27FC236}">
                <a16:creationId xmlns:a16="http://schemas.microsoft.com/office/drawing/2014/main" id="{44DE3371-BF32-4F14-A18B-5355FEDF0DFD}"/>
              </a:ext>
            </a:extLst>
          </p:cNvPr>
          <p:cNvSpPr>
            <a:spLocks noGrp="1"/>
          </p:cNvSpPr>
          <p:nvPr>
            <p:ph type="title"/>
          </p:nvPr>
        </p:nvSpPr>
        <p:spPr>
          <a:xfrm>
            <a:off x="457200" y="287338"/>
            <a:ext cx="8220075" cy="1597025"/>
          </a:xfrm>
        </p:spPr>
        <p:txBody>
          <a:bodyPr/>
          <a:lstStyle/>
          <a:p>
            <a:pPr eaLnBrk="1" hangingPunct="1"/>
            <a:r>
              <a:rPr lang="en-GB" altLang="en-US"/>
              <a:t>Changing Pitch</a:t>
            </a:r>
          </a:p>
        </p:txBody>
      </p:sp>
      <p:sp>
        <p:nvSpPr>
          <p:cNvPr id="20486" name="Rectangle 1">
            <a:extLst>
              <a:ext uri="{FF2B5EF4-FFF2-40B4-BE49-F238E27FC236}">
                <a16:creationId xmlns:a16="http://schemas.microsoft.com/office/drawing/2014/main" id="{2A55DEC7-74F4-4C40-9EC8-AA6F4BC7B3FB}"/>
              </a:ext>
            </a:extLst>
          </p:cNvPr>
          <p:cNvSpPr>
            <a:spLocks noChangeArrowheads="1"/>
          </p:cNvSpPr>
          <p:nvPr/>
        </p:nvSpPr>
        <p:spPr bwMode="auto">
          <a:xfrm>
            <a:off x="755650" y="1470025"/>
            <a:ext cx="76327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On a string instrument, there are several ways to change the pitch.</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The tighter, thinner or shorter the string is, the higher pitched the sound will be and the looser, thicker or longer the string is, the lower the sound will be.</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Faster vibrations will make a sound higher, and slower vibrations will make a sound lower.</a:t>
            </a:r>
          </a:p>
          <a:p>
            <a:pPr algn="ctr" eaLnBrk="1" hangingPunct="1">
              <a:buFont typeface="Arial" panose="020B0604020202020204" pitchFamily="34" charset="0"/>
              <a:buNone/>
              <a:defRPr/>
            </a:pPr>
            <a:r>
              <a:rPr lang="en-GB" altLang="en-US" sz="1600" dirty="0">
                <a:latin typeface="+mn-lt"/>
              </a:rPr>
              <a:t> </a:t>
            </a:r>
          </a:p>
          <a:p>
            <a:pPr algn="ctr" eaLnBrk="1" hangingPunct="1">
              <a:buFont typeface="Arial" panose="020B0604020202020204" pitchFamily="34" charset="0"/>
              <a:buNone/>
              <a:defRPr/>
            </a:pPr>
            <a:r>
              <a:rPr lang="en-GB" altLang="en-US" sz="1600" dirty="0">
                <a:latin typeface="+mn-lt"/>
              </a:rPr>
              <a:t>The ways of changing the strings all change the vibrations, which in turn change the pitch of the sound.</a:t>
            </a:r>
          </a:p>
        </p:txBody>
      </p:sp>
      <p:pic>
        <p:nvPicPr>
          <p:cNvPr id="21508" name="Picture 2">
            <a:extLst>
              <a:ext uri="{FF2B5EF4-FFF2-40B4-BE49-F238E27FC236}">
                <a16:creationId xmlns:a16="http://schemas.microsoft.com/office/drawing/2014/main" id="{4D4EA3D1-4F53-4960-8C4E-6D5ABEAE48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3651250"/>
            <a:ext cx="34671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a:extLst>
              <a:ext uri="{FF2B5EF4-FFF2-40B4-BE49-F238E27FC236}">
                <a16:creationId xmlns:a16="http://schemas.microsoft.com/office/drawing/2014/main" id="{813CF990-1DAE-4531-82B0-86E1C1D48D7A}"/>
              </a:ext>
            </a:extLst>
          </p:cNvPr>
          <p:cNvSpPr>
            <a:spLocks noGrp="1"/>
          </p:cNvSpPr>
          <p:nvPr>
            <p:ph type="title"/>
          </p:nvPr>
        </p:nvSpPr>
        <p:spPr>
          <a:xfrm>
            <a:off x="457200" y="287338"/>
            <a:ext cx="8220075" cy="1597025"/>
          </a:xfrm>
        </p:spPr>
        <p:txBody>
          <a:bodyPr/>
          <a:lstStyle/>
          <a:p>
            <a:pPr eaLnBrk="1" hangingPunct="1"/>
            <a:r>
              <a:rPr lang="en-GB" altLang="en-US"/>
              <a:t>Changing Pitch</a:t>
            </a:r>
          </a:p>
        </p:txBody>
      </p:sp>
      <p:sp>
        <p:nvSpPr>
          <p:cNvPr id="20486" name="Rectangle 1">
            <a:extLst>
              <a:ext uri="{FF2B5EF4-FFF2-40B4-BE49-F238E27FC236}">
                <a16:creationId xmlns:a16="http://schemas.microsoft.com/office/drawing/2014/main" id="{8B5FE7CD-D3CD-4F99-92FE-0B295B1DE4D9}"/>
              </a:ext>
            </a:extLst>
          </p:cNvPr>
          <p:cNvSpPr>
            <a:spLocks noChangeArrowheads="1"/>
          </p:cNvSpPr>
          <p:nvPr/>
        </p:nvSpPr>
        <p:spPr bwMode="auto">
          <a:xfrm>
            <a:off x="755650" y="1470025"/>
            <a:ext cx="76327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On a wind instrument, the column of air inside the instrument is what vibrates to cause the sound.</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Shortening the column of air will create a higher sound, and lengthening the column of air will create a lower sound.</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This can be done with a sliding mechanism, such as in a trombone.</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The length of the column of air can be changed by opening or closing holes in the side of the tube, such as in a recorder.</a:t>
            </a:r>
          </a:p>
        </p:txBody>
      </p:sp>
      <p:pic>
        <p:nvPicPr>
          <p:cNvPr id="22532" name="Picture 1">
            <a:extLst>
              <a:ext uri="{FF2B5EF4-FFF2-40B4-BE49-F238E27FC236}">
                <a16:creationId xmlns:a16="http://schemas.microsoft.com/office/drawing/2014/main" id="{9579B673-F316-46A6-8E20-44A43277557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15693">
            <a:off x="673100" y="2312988"/>
            <a:ext cx="7216775"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0E918A-4D96-420C-9260-DB03277C3A78}"/>
              </a:ext>
            </a:extLst>
          </p:cNvPr>
          <p:cNvSpPr/>
          <p:nvPr/>
        </p:nvSpPr>
        <p:spPr>
          <a:xfrm>
            <a:off x="750888" y="5473700"/>
            <a:ext cx="7632700" cy="625475"/>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007A5E98-929C-41A9-A045-AD071362EEAA}"/>
              </a:ext>
            </a:extLst>
          </p:cNvPr>
          <p:cNvSpPr/>
          <p:nvPr/>
        </p:nvSpPr>
        <p:spPr>
          <a:xfrm>
            <a:off x="755650" y="4852988"/>
            <a:ext cx="7632700" cy="439737"/>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a:extLst>
              <a:ext uri="{FF2B5EF4-FFF2-40B4-BE49-F238E27FC236}">
                <a16:creationId xmlns:a16="http://schemas.microsoft.com/office/drawing/2014/main" id="{E1D35227-37EA-44C3-A0AC-3768F2114C29}"/>
              </a:ext>
            </a:extLst>
          </p:cNvPr>
          <p:cNvSpPr/>
          <p:nvPr/>
        </p:nvSpPr>
        <p:spPr>
          <a:xfrm>
            <a:off x="750888" y="3719513"/>
            <a:ext cx="7632700" cy="942975"/>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ECDE632D-A866-4154-820E-1B7371B6396E}"/>
              </a:ext>
            </a:extLst>
          </p:cNvPr>
          <p:cNvSpPr/>
          <p:nvPr/>
        </p:nvSpPr>
        <p:spPr>
          <a:xfrm>
            <a:off x="750888" y="2905125"/>
            <a:ext cx="7632700" cy="623888"/>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id="{60A86BBD-2350-44F2-9C8C-F46B11F42443}"/>
              </a:ext>
            </a:extLst>
          </p:cNvPr>
          <p:cNvSpPr/>
          <p:nvPr/>
        </p:nvSpPr>
        <p:spPr>
          <a:xfrm>
            <a:off x="750888" y="2273300"/>
            <a:ext cx="7632700" cy="441325"/>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5B83F302-BA1D-4C70-9C61-51E23653E1F5}"/>
              </a:ext>
            </a:extLst>
          </p:cNvPr>
          <p:cNvSpPr/>
          <p:nvPr/>
        </p:nvSpPr>
        <p:spPr>
          <a:xfrm>
            <a:off x="755650" y="1460500"/>
            <a:ext cx="7632700" cy="623888"/>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60" name="Title 5">
            <a:extLst>
              <a:ext uri="{FF2B5EF4-FFF2-40B4-BE49-F238E27FC236}">
                <a16:creationId xmlns:a16="http://schemas.microsoft.com/office/drawing/2014/main" id="{7581CE6E-5F3E-456B-A92F-121A99E3CA34}"/>
              </a:ext>
            </a:extLst>
          </p:cNvPr>
          <p:cNvSpPr>
            <a:spLocks noGrp="1"/>
          </p:cNvSpPr>
          <p:nvPr>
            <p:ph type="title"/>
          </p:nvPr>
        </p:nvSpPr>
        <p:spPr>
          <a:xfrm>
            <a:off x="457200" y="287338"/>
            <a:ext cx="8220075" cy="1597025"/>
          </a:xfrm>
        </p:spPr>
        <p:txBody>
          <a:bodyPr/>
          <a:lstStyle/>
          <a:p>
            <a:pPr eaLnBrk="1" hangingPunct="1"/>
            <a:r>
              <a:rPr lang="en-GB" altLang="en-US"/>
              <a:t>Changing Pitch</a:t>
            </a:r>
          </a:p>
        </p:txBody>
      </p:sp>
      <p:sp>
        <p:nvSpPr>
          <p:cNvPr id="20486" name="Rectangle 1">
            <a:extLst>
              <a:ext uri="{FF2B5EF4-FFF2-40B4-BE49-F238E27FC236}">
                <a16:creationId xmlns:a16="http://schemas.microsoft.com/office/drawing/2014/main" id="{BA6D2E0A-8E43-4748-BAE0-3D030D043034}"/>
              </a:ext>
            </a:extLst>
          </p:cNvPr>
          <p:cNvSpPr>
            <a:spLocks noChangeArrowheads="1"/>
          </p:cNvSpPr>
          <p:nvPr/>
        </p:nvSpPr>
        <p:spPr bwMode="auto">
          <a:xfrm>
            <a:off x="846138" y="1495425"/>
            <a:ext cx="737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buFont typeface="Arial" panose="020B0604020202020204" pitchFamily="34" charset="0"/>
              <a:buNone/>
              <a:defRPr/>
            </a:pPr>
            <a:r>
              <a:rPr lang="en-GB" altLang="en-US" sz="1600" dirty="0">
                <a:latin typeface="+mn-lt"/>
              </a:rPr>
              <a:t>In a percussion instrument, the surface or object that is struck is the thing that vibrates to create the sound.</a:t>
            </a:r>
          </a:p>
        </p:txBody>
      </p:sp>
      <p:sp>
        <p:nvSpPr>
          <p:cNvPr id="2" name="Rectangle 1">
            <a:extLst>
              <a:ext uri="{FF2B5EF4-FFF2-40B4-BE49-F238E27FC236}">
                <a16:creationId xmlns:a16="http://schemas.microsoft.com/office/drawing/2014/main" id="{00D8D499-AB15-4F0C-9955-C4BA4BE1DF0E}"/>
              </a:ext>
            </a:extLst>
          </p:cNvPr>
          <p:cNvSpPr>
            <a:spLocks noChangeArrowheads="1"/>
          </p:cNvSpPr>
          <p:nvPr/>
        </p:nvSpPr>
        <p:spPr bwMode="auto">
          <a:xfrm>
            <a:off x="838200" y="5502275"/>
            <a:ext cx="766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sz="1600">
                <a:solidFill>
                  <a:schemeClr val="tx1"/>
                </a:solidFill>
              </a:rPr>
              <a:t>A thinner skin will make a higher pitched sound and a thicker skin will make a lower pitched sound.</a:t>
            </a:r>
          </a:p>
        </p:txBody>
      </p:sp>
      <p:sp>
        <p:nvSpPr>
          <p:cNvPr id="3" name="Rectangle 2">
            <a:extLst>
              <a:ext uri="{FF2B5EF4-FFF2-40B4-BE49-F238E27FC236}">
                <a16:creationId xmlns:a16="http://schemas.microsoft.com/office/drawing/2014/main" id="{52CE69CE-C8DF-4261-9922-74E9E43FE751}"/>
              </a:ext>
            </a:extLst>
          </p:cNvPr>
          <p:cNvSpPr>
            <a:spLocks noChangeArrowheads="1"/>
          </p:cNvSpPr>
          <p:nvPr/>
        </p:nvSpPr>
        <p:spPr bwMode="auto">
          <a:xfrm>
            <a:off x="830263" y="4922838"/>
            <a:ext cx="76025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sz="1600">
                <a:solidFill>
                  <a:schemeClr val="tx1"/>
                </a:solidFill>
              </a:rPr>
              <a:t>In a drum, the tighter the skin, the higher the pitch will be.</a:t>
            </a:r>
          </a:p>
        </p:txBody>
      </p:sp>
      <p:sp>
        <p:nvSpPr>
          <p:cNvPr id="4" name="Rectangle 3">
            <a:extLst>
              <a:ext uri="{FF2B5EF4-FFF2-40B4-BE49-F238E27FC236}">
                <a16:creationId xmlns:a16="http://schemas.microsoft.com/office/drawing/2014/main" id="{5DEE887D-CD96-4A0C-93DB-044FBB84BD46}"/>
              </a:ext>
            </a:extLst>
          </p:cNvPr>
          <p:cNvSpPr>
            <a:spLocks noChangeArrowheads="1"/>
          </p:cNvSpPr>
          <p:nvPr/>
        </p:nvSpPr>
        <p:spPr bwMode="auto">
          <a:xfrm>
            <a:off x="844550" y="3784600"/>
            <a:ext cx="7451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sz="1600">
                <a:solidFill>
                  <a:schemeClr val="tx1"/>
                </a:solidFill>
              </a:rPr>
              <a:t>There may be different instruments of different sizes. For example, when playing hand bells the musician will have a set of bells to play. The smaller the bell, the higher the pitch. The larger the bell, the lower the pitch.</a:t>
            </a:r>
          </a:p>
        </p:txBody>
      </p:sp>
      <p:sp>
        <p:nvSpPr>
          <p:cNvPr id="13" name="Rectangle 12">
            <a:extLst>
              <a:ext uri="{FF2B5EF4-FFF2-40B4-BE49-F238E27FC236}">
                <a16:creationId xmlns:a16="http://schemas.microsoft.com/office/drawing/2014/main" id="{D92892DF-2F1B-4D7F-9F18-DFF3FC2BCB66}"/>
              </a:ext>
            </a:extLst>
          </p:cNvPr>
          <p:cNvSpPr>
            <a:spLocks noChangeArrowheads="1"/>
          </p:cNvSpPr>
          <p:nvPr/>
        </p:nvSpPr>
        <p:spPr bwMode="auto">
          <a:xfrm>
            <a:off x="844550" y="2932113"/>
            <a:ext cx="7377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sz="1600">
                <a:solidFill>
                  <a:schemeClr val="tx1"/>
                </a:solidFill>
              </a:rPr>
              <a:t>There may be a series of different length bars or keys, such as in a xylophone. The shorter the bar or key, the higher the pitch will be.</a:t>
            </a:r>
          </a:p>
        </p:txBody>
      </p:sp>
      <p:sp>
        <p:nvSpPr>
          <p:cNvPr id="14" name="Rectangle 13">
            <a:extLst>
              <a:ext uri="{FF2B5EF4-FFF2-40B4-BE49-F238E27FC236}">
                <a16:creationId xmlns:a16="http://schemas.microsoft.com/office/drawing/2014/main" id="{C5CE3B81-695B-4CFB-8489-5DF7E190E8EE}"/>
              </a:ext>
            </a:extLst>
          </p:cNvPr>
          <p:cNvSpPr>
            <a:spLocks noChangeArrowheads="1"/>
          </p:cNvSpPr>
          <p:nvPr/>
        </p:nvSpPr>
        <p:spPr bwMode="auto">
          <a:xfrm>
            <a:off x="846138" y="2328863"/>
            <a:ext cx="6089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 typeface="Arial" panose="020B0604020202020204" pitchFamily="34" charset="0"/>
              <a:buNone/>
            </a:pPr>
            <a:r>
              <a:rPr lang="en-GB" altLang="en-US" sz="1600">
                <a:solidFill>
                  <a:schemeClr val="tx1"/>
                </a:solidFill>
              </a:rPr>
              <a:t>The pitch of a percussion instrument can be changed in different ways.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6"/>
                                        </p:tgtEl>
                                        <p:attrNameLst>
                                          <p:attrName>style.visibility</p:attrName>
                                        </p:attrNameLst>
                                      </p:cBhvr>
                                      <p:to>
                                        <p:strVal val="visible"/>
                                      </p:to>
                                    </p:set>
                                    <p:animEffect transition="in" filter="fade">
                                      <p:cBhvr>
                                        <p:cTn id="10" dur="500"/>
                                        <p:tgtEl>
                                          <p:spTgt spid="204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8" grpId="0" animBg="1"/>
      <p:bldP spid="7" grpId="0" animBg="1"/>
      <p:bldP spid="6" grpId="0" animBg="1"/>
      <p:bldP spid="5" grpId="0" animBg="1"/>
      <p:bldP spid="20486" grpId="0"/>
      <p:bldP spid="2" grpId="0"/>
      <p:bldP spid="3" grpId="0"/>
      <p:bldP spid="4"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DA328-DA46-4426-96A3-C95CBE9DF39A}"/>
              </a:ext>
            </a:extLst>
          </p:cNvPr>
          <p:cNvSpPr/>
          <p:nvPr/>
        </p:nvSpPr>
        <p:spPr>
          <a:xfrm>
            <a:off x="755650" y="2244725"/>
            <a:ext cx="7632700" cy="1871663"/>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79" name="Title 5">
            <a:extLst>
              <a:ext uri="{FF2B5EF4-FFF2-40B4-BE49-F238E27FC236}">
                <a16:creationId xmlns:a16="http://schemas.microsoft.com/office/drawing/2014/main" id="{4EBBA8A7-4E08-4880-BB6F-339DD1F1C122}"/>
              </a:ext>
            </a:extLst>
          </p:cNvPr>
          <p:cNvSpPr>
            <a:spLocks noGrp="1"/>
          </p:cNvSpPr>
          <p:nvPr>
            <p:ph type="title"/>
          </p:nvPr>
        </p:nvSpPr>
        <p:spPr>
          <a:xfrm>
            <a:off x="457200" y="287338"/>
            <a:ext cx="8220075" cy="1597025"/>
          </a:xfrm>
        </p:spPr>
        <p:txBody>
          <a:bodyPr/>
          <a:lstStyle/>
          <a:p>
            <a:pPr eaLnBrk="1" hangingPunct="1"/>
            <a:r>
              <a:rPr lang="en-GB" altLang="en-US"/>
              <a:t>Changing Pitch</a:t>
            </a:r>
          </a:p>
        </p:txBody>
      </p:sp>
      <p:sp>
        <p:nvSpPr>
          <p:cNvPr id="20486" name="Rectangle 1">
            <a:extLst>
              <a:ext uri="{FF2B5EF4-FFF2-40B4-BE49-F238E27FC236}">
                <a16:creationId xmlns:a16="http://schemas.microsoft.com/office/drawing/2014/main" id="{70C99481-2209-4D74-B0FA-3C89AD146EFE}"/>
              </a:ext>
            </a:extLst>
          </p:cNvPr>
          <p:cNvSpPr>
            <a:spLocks noChangeArrowheads="1"/>
          </p:cNvSpPr>
          <p:nvPr/>
        </p:nvSpPr>
        <p:spPr bwMode="auto">
          <a:xfrm>
            <a:off x="755650" y="1470025"/>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buFont typeface="Arial" panose="020B0604020202020204" pitchFamily="34" charset="0"/>
              <a:buNone/>
              <a:defRPr/>
            </a:pPr>
            <a:r>
              <a:rPr lang="en-GB" altLang="en-US" sz="1600" dirty="0">
                <a:latin typeface="+mn-lt"/>
              </a:rPr>
              <a:t>Do you notice anything in common with how the different instruments create sounds of different pitches?</a:t>
            </a:r>
          </a:p>
        </p:txBody>
      </p:sp>
      <p:sp>
        <p:nvSpPr>
          <p:cNvPr id="2" name="Rectangle 1">
            <a:extLst>
              <a:ext uri="{FF2B5EF4-FFF2-40B4-BE49-F238E27FC236}">
                <a16:creationId xmlns:a16="http://schemas.microsoft.com/office/drawing/2014/main" id="{F96E3A03-D5E2-47B0-A50F-931504F2943F}"/>
              </a:ext>
            </a:extLst>
          </p:cNvPr>
          <p:cNvSpPr>
            <a:spLocks noChangeArrowheads="1"/>
          </p:cNvSpPr>
          <p:nvPr/>
        </p:nvSpPr>
        <p:spPr bwMode="auto">
          <a:xfrm>
            <a:off x="1620838" y="2644775"/>
            <a:ext cx="589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a:lnSpc>
                <a:spcPct val="100000"/>
              </a:lnSpc>
              <a:spcBef>
                <a:spcPct val="0"/>
              </a:spcBef>
              <a:buFontTx/>
              <a:buNone/>
            </a:pPr>
            <a:r>
              <a:rPr lang="en-GB" altLang="en-US" sz="1600">
                <a:solidFill>
                  <a:schemeClr val="tx1"/>
                </a:solidFill>
              </a:rPr>
              <a:t>Generally, the shorter, tighter or thinner the object is, the higher the pitch of the sound will be. This is because the vibrations will be faster. The longer, looser or thicker the object is, the lower the pitch of the sound will be. This is because the vibrations will be slower.</a:t>
            </a:r>
          </a:p>
        </p:txBody>
      </p:sp>
      <p:pic>
        <p:nvPicPr>
          <p:cNvPr id="24582" name="Picture 2">
            <a:extLst>
              <a:ext uri="{FF2B5EF4-FFF2-40B4-BE49-F238E27FC236}">
                <a16:creationId xmlns:a16="http://schemas.microsoft.com/office/drawing/2014/main" id="{C3A6E834-181C-402E-81BE-7036DF4A2DD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142" t="6969" r="19591" b="10716"/>
          <a:stretch>
            <a:fillRect/>
          </a:stretch>
        </p:blipFill>
        <p:spPr bwMode="auto">
          <a:xfrm>
            <a:off x="2306638" y="4233863"/>
            <a:ext cx="229076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
            <a:extLst>
              <a:ext uri="{FF2B5EF4-FFF2-40B4-BE49-F238E27FC236}">
                <a16:creationId xmlns:a16="http://schemas.microsoft.com/office/drawing/2014/main" id="{0812B5C8-E92E-4AEE-9993-9387CA6BD81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869" t="6947" r="19836" b="10297"/>
          <a:stretch>
            <a:fillRect/>
          </a:stretch>
        </p:blipFill>
        <p:spPr bwMode="auto">
          <a:xfrm>
            <a:off x="4597400" y="4233863"/>
            <a:ext cx="21923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a:extLst>
              <a:ext uri="{FF2B5EF4-FFF2-40B4-BE49-F238E27FC236}">
                <a16:creationId xmlns:a16="http://schemas.microsoft.com/office/drawing/2014/main" id="{9C9FB7AF-572D-49C7-8D19-276349DE354A}"/>
              </a:ext>
            </a:extLst>
          </p:cNvPr>
          <p:cNvSpPr>
            <a:spLocks noGrp="1"/>
          </p:cNvSpPr>
          <p:nvPr>
            <p:ph type="title"/>
          </p:nvPr>
        </p:nvSpPr>
        <p:spPr>
          <a:xfrm>
            <a:off x="457200" y="287338"/>
            <a:ext cx="8220075" cy="1597025"/>
          </a:xfrm>
        </p:spPr>
        <p:txBody>
          <a:bodyPr/>
          <a:lstStyle/>
          <a:p>
            <a:pPr eaLnBrk="1" hangingPunct="1"/>
            <a:r>
              <a:rPr lang="en-GB" altLang="en-US"/>
              <a:t>Pan Pipes Challenge</a:t>
            </a:r>
          </a:p>
        </p:txBody>
      </p:sp>
      <p:sp>
        <p:nvSpPr>
          <p:cNvPr id="20486" name="Rectangle 1">
            <a:extLst>
              <a:ext uri="{FF2B5EF4-FFF2-40B4-BE49-F238E27FC236}">
                <a16:creationId xmlns:a16="http://schemas.microsoft.com/office/drawing/2014/main" id="{7DB004C6-5295-410E-AE4C-61358EF951C5}"/>
              </a:ext>
            </a:extLst>
          </p:cNvPr>
          <p:cNvSpPr>
            <a:spLocks noChangeArrowheads="1"/>
          </p:cNvSpPr>
          <p:nvPr/>
        </p:nvSpPr>
        <p:spPr bwMode="auto">
          <a:xfrm>
            <a:off x="755650" y="1470025"/>
            <a:ext cx="76327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Your challenge is to create a set of pan pipes that will create sounds of different pitches, and explain how to change the pitch.</a:t>
            </a:r>
          </a:p>
          <a:p>
            <a:pPr algn="ctr" eaLnBrk="1" hangingPunct="1">
              <a:buFont typeface="Arial" panose="020B0604020202020204" pitchFamily="34" charset="0"/>
              <a:buNone/>
              <a:defRPr/>
            </a:pPr>
            <a:endParaRPr lang="en-GB" altLang="en-US" sz="1600" dirty="0">
              <a:latin typeface="+mn-lt"/>
            </a:endParaRPr>
          </a:p>
          <a:p>
            <a:pPr algn="ctr" eaLnBrk="1" hangingPunct="1">
              <a:buFont typeface="Arial" panose="020B0604020202020204" pitchFamily="34" charset="0"/>
              <a:buNone/>
              <a:defRPr/>
            </a:pPr>
            <a:r>
              <a:rPr lang="en-GB" altLang="en-US" sz="1600" dirty="0">
                <a:latin typeface="+mn-lt"/>
              </a:rPr>
              <a:t>You will use straws, scissors, sticky tape and string to make the pan pipes.</a:t>
            </a:r>
          </a:p>
        </p:txBody>
      </p:sp>
      <p:pic>
        <p:nvPicPr>
          <p:cNvPr id="25604" name="Picture 1">
            <a:extLst>
              <a:ext uri="{FF2B5EF4-FFF2-40B4-BE49-F238E27FC236}">
                <a16:creationId xmlns:a16="http://schemas.microsoft.com/office/drawing/2014/main" id="{34562791-F376-473F-8A08-8BF87C81A3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2611438"/>
            <a:ext cx="3201988"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ndividual Work">
            <a:extLst>
              <a:ext uri="{FF2B5EF4-FFF2-40B4-BE49-F238E27FC236}">
                <a16:creationId xmlns:a16="http://schemas.microsoft.com/office/drawing/2014/main" id="{D3E31B2F-8A54-4710-B2DA-0DE2969FBF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a:extLst>
              <a:ext uri="{FF2B5EF4-FFF2-40B4-BE49-F238E27FC236}">
                <a16:creationId xmlns:a16="http://schemas.microsoft.com/office/drawing/2014/main" id="{89A2430B-9A7E-4940-A0AB-6B2113CA5C81}"/>
              </a:ext>
            </a:extLst>
          </p:cNvPr>
          <p:cNvSpPr>
            <a:spLocks noGrp="1"/>
          </p:cNvSpPr>
          <p:nvPr>
            <p:ph type="title"/>
          </p:nvPr>
        </p:nvSpPr>
        <p:spPr>
          <a:xfrm>
            <a:off x="457200" y="287338"/>
            <a:ext cx="8220075" cy="1597025"/>
          </a:xfrm>
        </p:spPr>
        <p:txBody>
          <a:bodyPr/>
          <a:lstStyle/>
          <a:p>
            <a:pPr eaLnBrk="1" hangingPunct="1"/>
            <a:r>
              <a:rPr lang="en-GB" altLang="en-US"/>
              <a:t>Pan Pipes Challenge</a:t>
            </a:r>
          </a:p>
        </p:txBody>
      </p:sp>
      <p:sp>
        <p:nvSpPr>
          <p:cNvPr id="20486" name="Rectangle 1">
            <a:extLst>
              <a:ext uri="{FF2B5EF4-FFF2-40B4-BE49-F238E27FC236}">
                <a16:creationId xmlns:a16="http://schemas.microsoft.com/office/drawing/2014/main" id="{CD0C1A82-E7F0-434A-9633-935E7068A6F2}"/>
              </a:ext>
            </a:extLst>
          </p:cNvPr>
          <p:cNvSpPr>
            <a:spLocks noChangeArrowheads="1"/>
          </p:cNvSpPr>
          <p:nvPr/>
        </p:nvSpPr>
        <p:spPr bwMode="auto">
          <a:xfrm>
            <a:off x="755650" y="1470025"/>
            <a:ext cx="76327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Flatten the end 2cm of each straw, and cut a triangle in the end, like this.</a:t>
            </a: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eaLnBrk="1" hangingPunct="1">
              <a:buFont typeface="Arial" panose="020B0604020202020204" pitchFamily="34" charset="0"/>
              <a:buNone/>
              <a:defRPr/>
            </a:pPr>
            <a:endParaRPr lang="en-GB" altLang="en-US" sz="1600" dirty="0">
              <a:latin typeface="+mn-lt"/>
            </a:endParaRPr>
          </a:p>
          <a:p>
            <a:pPr algn="ctr" eaLnBrk="1" hangingPunct="1">
              <a:buFont typeface="Arial" panose="020B0604020202020204" pitchFamily="34" charset="0"/>
              <a:buNone/>
              <a:defRPr/>
            </a:pPr>
            <a:endParaRPr lang="en-GB" altLang="en-US" sz="1600" dirty="0">
              <a:latin typeface="+mn-lt"/>
            </a:endParaRPr>
          </a:p>
          <a:p>
            <a:pPr algn="ctr" eaLnBrk="1" hangingPunct="1">
              <a:buFont typeface="Arial" panose="020B0604020202020204" pitchFamily="34" charset="0"/>
              <a:buNone/>
              <a:defRPr/>
            </a:pPr>
            <a:endParaRPr lang="en-GB" altLang="en-US" sz="1600" dirty="0">
              <a:latin typeface="+mn-lt"/>
            </a:endParaRPr>
          </a:p>
          <a:p>
            <a:pPr algn="ctr" eaLnBrk="1" hangingPunct="1">
              <a:buFont typeface="Arial" panose="020B0604020202020204" pitchFamily="34" charset="0"/>
              <a:buNone/>
              <a:defRPr/>
            </a:pPr>
            <a:r>
              <a:rPr lang="en-GB" altLang="en-US" sz="1600" dirty="0">
                <a:latin typeface="+mn-lt"/>
              </a:rPr>
              <a:t>Place the triangular end of the straw in your mouth and blow hard through the straw to make a sound. You may have to try few times to make the sound!</a:t>
            </a:r>
          </a:p>
          <a:p>
            <a:pPr algn="ctr" eaLnBrk="1" hangingPunct="1">
              <a:buFont typeface="Arial" panose="020B0604020202020204" pitchFamily="34" charset="0"/>
              <a:buNone/>
              <a:defRPr/>
            </a:pPr>
            <a:endParaRPr lang="en-GB" altLang="en-US" sz="1600" dirty="0">
              <a:latin typeface="+mn-lt"/>
            </a:endParaRPr>
          </a:p>
          <a:p>
            <a:pPr algn="ctr" eaLnBrk="1" hangingPunct="1">
              <a:buFont typeface="Arial" panose="020B0604020202020204" pitchFamily="34" charset="0"/>
              <a:buNone/>
              <a:defRPr/>
            </a:pPr>
            <a:r>
              <a:rPr lang="en-GB" altLang="en-US" sz="1600" dirty="0">
                <a:latin typeface="+mn-lt"/>
              </a:rPr>
              <a:t>Use several straws to make your set of pan pipes. Stick or tie them together. Think about what you have learnt in order to make each straw make a different pitched sound.</a:t>
            </a:r>
          </a:p>
        </p:txBody>
      </p:sp>
      <p:pic>
        <p:nvPicPr>
          <p:cNvPr id="26628" name="Picture 1">
            <a:extLst>
              <a:ext uri="{FF2B5EF4-FFF2-40B4-BE49-F238E27FC236}">
                <a16:creationId xmlns:a16="http://schemas.microsoft.com/office/drawing/2014/main" id="{A5B5844C-85A2-478B-AA44-60B09531B5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2213" y="1952625"/>
            <a:ext cx="42100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ndividual Work">
            <a:extLst>
              <a:ext uri="{FF2B5EF4-FFF2-40B4-BE49-F238E27FC236}">
                <a16:creationId xmlns:a16="http://schemas.microsoft.com/office/drawing/2014/main" id="{7A888288-5222-4755-B840-8A644EA2DC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5">
            <a:extLst>
              <a:ext uri="{FF2B5EF4-FFF2-40B4-BE49-F238E27FC236}">
                <a16:creationId xmlns:a16="http://schemas.microsoft.com/office/drawing/2014/main" id="{4507A0C7-C86A-424F-8347-743A3E3D79BE}"/>
              </a:ext>
            </a:extLst>
          </p:cNvPr>
          <p:cNvSpPr>
            <a:spLocks noGrp="1"/>
          </p:cNvSpPr>
          <p:nvPr>
            <p:ph type="title"/>
          </p:nvPr>
        </p:nvSpPr>
        <p:spPr>
          <a:xfrm>
            <a:off x="457200" y="287338"/>
            <a:ext cx="8220075" cy="1597025"/>
          </a:xfrm>
        </p:spPr>
        <p:txBody>
          <a:bodyPr/>
          <a:lstStyle/>
          <a:p>
            <a:pPr eaLnBrk="1" hangingPunct="1"/>
            <a:r>
              <a:rPr lang="en-GB" altLang="en-US"/>
              <a:t>Pan Pipes Challenge</a:t>
            </a:r>
          </a:p>
        </p:txBody>
      </p:sp>
      <p:sp>
        <p:nvSpPr>
          <p:cNvPr id="20486" name="Rectangle 1">
            <a:extLst>
              <a:ext uri="{FF2B5EF4-FFF2-40B4-BE49-F238E27FC236}">
                <a16:creationId xmlns:a16="http://schemas.microsoft.com/office/drawing/2014/main" id="{E50EC768-C5D8-41BF-8467-FE5FEE4542AC}"/>
              </a:ext>
            </a:extLst>
          </p:cNvPr>
          <p:cNvSpPr>
            <a:spLocks noChangeArrowheads="1"/>
          </p:cNvSpPr>
          <p:nvPr/>
        </p:nvSpPr>
        <p:spPr bwMode="auto">
          <a:xfrm>
            <a:off x="755650" y="1470025"/>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eaLnBrk="1" hangingPunct="1">
              <a:buFont typeface="Arial" panose="020B0604020202020204" pitchFamily="34" charset="0"/>
              <a:buNone/>
              <a:defRPr/>
            </a:pPr>
            <a:r>
              <a:rPr lang="en-GB" altLang="en-US" sz="1600" dirty="0">
                <a:latin typeface="+mn-lt"/>
              </a:rPr>
              <a:t>Draw a picture of your set of pan pipes and explain how you can create sounds of different pitches on your Straw Pan Pipes Activity Sheet.</a:t>
            </a:r>
          </a:p>
        </p:txBody>
      </p:sp>
      <p:pic>
        <p:nvPicPr>
          <p:cNvPr id="4" name="Picture 3">
            <a:extLst>
              <a:ext uri="{FF2B5EF4-FFF2-40B4-BE49-F238E27FC236}">
                <a16:creationId xmlns:a16="http://schemas.microsoft.com/office/drawing/2014/main" id="{5B818E85-5A69-4476-8ECE-0CE8E62F3E85}"/>
              </a:ext>
            </a:extLst>
          </p:cNvPr>
          <p:cNvPicPr>
            <a:picLocks noChangeAspect="1"/>
          </p:cNvPicPr>
          <p:nvPr/>
        </p:nvPicPr>
        <p:blipFill>
          <a:blip r:embed="rId2"/>
          <a:stretch>
            <a:fillRect/>
          </a:stretch>
        </p:blipFill>
        <p:spPr>
          <a:xfrm>
            <a:off x="1377950" y="2119313"/>
            <a:ext cx="2940050" cy="4157662"/>
          </a:xfrm>
          <a:prstGeom prst="rect">
            <a:avLst/>
          </a:prstGeom>
          <a:effectLst>
            <a:outerShdw blurRad="63500" sx="102000" sy="102000" algn="ctr" rotWithShape="0">
              <a:prstClr val="black">
                <a:alpha val="20000"/>
              </a:prstClr>
            </a:outerShdw>
          </a:effectLst>
        </p:spPr>
      </p:pic>
      <p:pic>
        <p:nvPicPr>
          <p:cNvPr id="5" name="Picture 4">
            <a:extLst>
              <a:ext uri="{FF2B5EF4-FFF2-40B4-BE49-F238E27FC236}">
                <a16:creationId xmlns:a16="http://schemas.microsoft.com/office/drawing/2014/main" id="{B18AAC60-ABD9-4E45-B36D-ABDB16479EB6}"/>
              </a:ext>
            </a:extLst>
          </p:cNvPr>
          <p:cNvPicPr>
            <a:picLocks noChangeAspect="1"/>
          </p:cNvPicPr>
          <p:nvPr/>
        </p:nvPicPr>
        <p:blipFill>
          <a:blip r:embed="rId3"/>
          <a:stretch>
            <a:fillRect/>
          </a:stretch>
        </p:blipFill>
        <p:spPr>
          <a:xfrm>
            <a:off x="4833938" y="2119313"/>
            <a:ext cx="2940050" cy="4157662"/>
          </a:xfrm>
          <a:prstGeom prst="rect">
            <a:avLst/>
          </a:prstGeom>
          <a:effectLst>
            <a:outerShdw blurRad="63500" sx="102000" sy="102000" algn="ctr" rotWithShape="0">
              <a:prstClr val="black">
                <a:alpha val="20000"/>
              </a:prstClr>
            </a:outerShdw>
          </a:effectLst>
        </p:spPr>
      </p:pic>
      <p:pic>
        <p:nvPicPr>
          <p:cNvPr id="27654" name="Individual Work">
            <a:extLst>
              <a:ext uri="{FF2B5EF4-FFF2-40B4-BE49-F238E27FC236}">
                <a16:creationId xmlns:a16="http://schemas.microsoft.com/office/drawing/2014/main" id="{BB53A4C8-445D-4290-90C5-2A5A347AF8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7">
            <a:extLst>
              <a:ext uri="{FF2B5EF4-FFF2-40B4-BE49-F238E27FC236}">
                <a16:creationId xmlns:a16="http://schemas.microsoft.com/office/drawing/2014/main" id="{DF3CDB76-2B05-47FE-91FE-EB49EBB4126F}"/>
              </a:ext>
            </a:extLst>
          </p:cNvPr>
          <p:cNvSpPr>
            <a:spLocks noGrp="1"/>
          </p:cNvSpPr>
          <p:nvPr>
            <p:ph type="title"/>
          </p:nvPr>
        </p:nvSpPr>
        <p:spPr>
          <a:xfrm>
            <a:off x="628650" y="512763"/>
            <a:ext cx="7886700" cy="1325562"/>
          </a:xfrm>
        </p:spPr>
        <p:txBody>
          <a:bodyPr lIns="0" tIns="0" rIns="0" bIns="0"/>
          <a:lstStyle/>
          <a:p>
            <a:pPr eaLnBrk="1" hangingPunct="1"/>
            <a:r>
              <a:rPr lang="en-GB" altLang="en-US">
                <a:solidFill>
                  <a:schemeClr val="tx1"/>
                </a:solidFill>
                <a:latin typeface="HVD Bodedo" pitchFamily="2" charset="0"/>
              </a:rPr>
              <a:t>Higher and Lower</a:t>
            </a:r>
          </a:p>
        </p:txBody>
      </p:sp>
      <p:pic>
        <p:nvPicPr>
          <p:cNvPr id="9219" name="Twinkl Logo">
            <a:extLst>
              <a:ext uri="{FF2B5EF4-FFF2-40B4-BE49-F238E27FC236}">
                <a16:creationId xmlns:a16="http://schemas.microsoft.com/office/drawing/2014/main" id="{9A12C01F-CB4D-4D99-BDCC-308055EB89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8313" y="56943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2B6FB9F0-D8C0-4B8A-B54C-69EEA03CB7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726" t="18719" r="21553" b="27158"/>
          <a:stretch>
            <a:fillRect/>
          </a:stretch>
        </p:blipFill>
        <p:spPr bwMode="auto">
          <a:xfrm>
            <a:off x="503238" y="1309688"/>
            <a:ext cx="8145462"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61BFD344-EA8E-472B-AC45-D6A3F4403980}"/>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24" name="Rounded Rectangle 23">
            <a:extLst>
              <a:ext uri="{FF2B5EF4-FFF2-40B4-BE49-F238E27FC236}">
                <a16:creationId xmlns:a16="http://schemas.microsoft.com/office/drawing/2014/main" id="{CFA5FABA-C482-4444-BD9D-D2C967162C67}"/>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28676" name="Title 1">
            <a:extLst>
              <a:ext uri="{FF2B5EF4-FFF2-40B4-BE49-F238E27FC236}">
                <a16:creationId xmlns:a16="http://schemas.microsoft.com/office/drawing/2014/main" id="{E09F1F42-4F23-4FFF-9F5C-069B5FEC4CC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Success Criteria</a:t>
            </a:r>
          </a:p>
        </p:txBody>
      </p:sp>
      <p:sp>
        <p:nvSpPr>
          <p:cNvPr id="28677" name="Title 1">
            <a:extLst>
              <a:ext uri="{FF2B5EF4-FFF2-40B4-BE49-F238E27FC236}">
                <a16:creationId xmlns:a16="http://schemas.microsoft.com/office/drawing/2014/main" id="{D7218AB3-CE6E-41F8-938E-67278DDF12AF}"/>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Aim</a:t>
            </a:r>
          </a:p>
        </p:txBody>
      </p:sp>
      <p:sp>
        <p:nvSpPr>
          <p:cNvPr id="16" name="Content Placeholder 15">
            <a:extLst>
              <a:ext uri="{FF2B5EF4-FFF2-40B4-BE49-F238E27FC236}">
                <a16:creationId xmlns:a16="http://schemas.microsoft.com/office/drawing/2014/main" id="{248255D3-4E1D-448E-B873-5FBD192602FB}"/>
              </a:ext>
            </a:extLst>
          </p:cNvPr>
          <p:cNvSpPr>
            <a:spLocks noGrp="1"/>
          </p:cNvSpPr>
          <p:nvPr>
            <p:ph idx="1"/>
          </p:nvPr>
        </p:nvSpPr>
        <p:spPr>
          <a:xfrm>
            <a:off x="628650" y="1127125"/>
            <a:ext cx="7886700" cy="1409700"/>
          </a:xfrm>
        </p:spPr>
        <p:txBody>
          <a:bodyPr rtlCol="0">
            <a:normAutofit/>
          </a:bodyPr>
          <a:lstStyle/>
          <a:p>
            <a:pPr eaLnBrk="1" hangingPunct="1">
              <a:defRPr/>
            </a:pPr>
            <a:r>
              <a:rPr lang="en-GB" altLang="en-US">
                <a:latin typeface="+mn-lt"/>
              </a:rPr>
              <a:t>I can explore ways to change the pitch of a sound.</a:t>
            </a:r>
            <a:endParaRPr lang="en-US" altLang="en-US">
              <a:latin typeface="+mn-lt"/>
              <a:ea typeface="SimSun" panose="02010600030101010101" pitchFamily="2" charset="-122"/>
            </a:endParaRPr>
          </a:p>
        </p:txBody>
      </p:sp>
      <p:sp>
        <p:nvSpPr>
          <p:cNvPr id="20" name="Content Placeholder 15">
            <a:extLst>
              <a:ext uri="{FF2B5EF4-FFF2-40B4-BE49-F238E27FC236}">
                <a16:creationId xmlns:a16="http://schemas.microsoft.com/office/drawing/2014/main" id="{221678F6-B7A4-4A93-886A-18C6528610E8}"/>
              </a:ext>
            </a:extLst>
          </p:cNvPr>
          <p:cNvSpPr txBox="1">
            <a:spLocks/>
          </p:cNvSpPr>
          <p:nvPr/>
        </p:nvSpPr>
        <p:spPr>
          <a:xfrm>
            <a:off x="628650" y="3467100"/>
            <a:ext cx="7886700" cy="1871663"/>
          </a:xfrm>
          <a:prstGeom prst="rect">
            <a:avLst/>
          </a:prstGeom>
          <a:noFill/>
          <a:ln w="25400">
            <a:noFill/>
          </a:ln>
        </p:spPr>
        <p:txBody>
          <a:bodyPr lIns="180000" tIns="252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dirty="0">
                <a:latin typeface="+mn-lt"/>
              </a:rPr>
              <a:t>I can identify and describe high and low sounds.</a:t>
            </a:r>
          </a:p>
          <a:p>
            <a:pPr>
              <a:defRPr/>
            </a:pPr>
            <a:r>
              <a:rPr lang="en-GB" altLang="en-US" dirty="0">
                <a:latin typeface="+mn-lt"/>
              </a:rPr>
              <a:t>I can observe and describe patterns between the pitch of a sound and features of the object that made the sound.</a:t>
            </a:r>
          </a:p>
          <a:p>
            <a:pPr>
              <a:defRPr/>
            </a:pPr>
            <a:r>
              <a:rPr lang="en-GB" altLang="en-US" dirty="0">
                <a:latin typeface="+mn-lt"/>
              </a:rPr>
              <a:t>I can create a musical instrument and explain how it makes high and low sounds.</a:t>
            </a:r>
          </a:p>
        </p:txBody>
      </p:sp>
      <p:pic>
        <p:nvPicPr>
          <p:cNvPr id="28680" name="Picture 7">
            <a:extLst>
              <a:ext uri="{FF2B5EF4-FFF2-40B4-BE49-F238E27FC236}">
                <a16:creationId xmlns:a16="http://schemas.microsoft.com/office/drawing/2014/main" id="{4FB6A8DE-2246-4AB3-96A2-9839002224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F9F5A40D-E10D-48A1-B1FC-9D94ABBC32E0}"/>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24" name="Rounded Rectangle 23">
            <a:extLst>
              <a:ext uri="{FF2B5EF4-FFF2-40B4-BE49-F238E27FC236}">
                <a16:creationId xmlns:a16="http://schemas.microsoft.com/office/drawing/2014/main" id="{BE38BF48-9292-4AFD-B94C-7A6F307D9BEE}"/>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10244" name="Title 1">
            <a:extLst>
              <a:ext uri="{FF2B5EF4-FFF2-40B4-BE49-F238E27FC236}">
                <a16:creationId xmlns:a16="http://schemas.microsoft.com/office/drawing/2014/main" id="{02BD71EC-4E55-44F0-A620-170C18B592C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Success Criteria</a:t>
            </a:r>
          </a:p>
        </p:txBody>
      </p:sp>
      <p:sp>
        <p:nvSpPr>
          <p:cNvPr id="10245" name="Title 1">
            <a:extLst>
              <a:ext uri="{FF2B5EF4-FFF2-40B4-BE49-F238E27FC236}">
                <a16:creationId xmlns:a16="http://schemas.microsoft.com/office/drawing/2014/main" id="{DC36A502-5A82-435D-AADF-E2B5C043FBB9}"/>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Sassoon Infant Md" pitchFamily="50" charset="0"/>
              </a:rPr>
              <a:t>Aim</a:t>
            </a:r>
          </a:p>
        </p:txBody>
      </p:sp>
      <p:sp>
        <p:nvSpPr>
          <p:cNvPr id="16" name="Content Placeholder 15">
            <a:extLst>
              <a:ext uri="{FF2B5EF4-FFF2-40B4-BE49-F238E27FC236}">
                <a16:creationId xmlns:a16="http://schemas.microsoft.com/office/drawing/2014/main" id="{27F2404B-0BA7-4A0A-8457-A080F9E5D5D7}"/>
              </a:ext>
            </a:extLst>
          </p:cNvPr>
          <p:cNvSpPr>
            <a:spLocks noGrp="1"/>
          </p:cNvSpPr>
          <p:nvPr>
            <p:ph idx="1"/>
          </p:nvPr>
        </p:nvSpPr>
        <p:spPr>
          <a:xfrm>
            <a:off x="628650" y="1127125"/>
            <a:ext cx="7886700" cy="1409700"/>
          </a:xfrm>
        </p:spPr>
        <p:txBody>
          <a:bodyPr rtlCol="0">
            <a:normAutofit/>
          </a:bodyPr>
          <a:lstStyle/>
          <a:p>
            <a:pPr eaLnBrk="1" hangingPunct="1">
              <a:defRPr/>
            </a:pPr>
            <a:r>
              <a:rPr lang="en-GB" altLang="en-US">
                <a:latin typeface="+mn-lt"/>
              </a:rPr>
              <a:t>I can explore ways to change the pitch of a sound.</a:t>
            </a:r>
            <a:endParaRPr lang="en-US" altLang="en-US">
              <a:latin typeface="+mn-lt"/>
              <a:ea typeface="SimSun" panose="02010600030101010101" pitchFamily="2" charset="-122"/>
            </a:endParaRPr>
          </a:p>
        </p:txBody>
      </p:sp>
      <p:sp>
        <p:nvSpPr>
          <p:cNvPr id="20" name="Content Placeholder 15">
            <a:extLst>
              <a:ext uri="{FF2B5EF4-FFF2-40B4-BE49-F238E27FC236}">
                <a16:creationId xmlns:a16="http://schemas.microsoft.com/office/drawing/2014/main" id="{43A35F16-0479-4FE8-900C-27506102FB20}"/>
              </a:ext>
            </a:extLst>
          </p:cNvPr>
          <p:cNvSpPr txBox="1">
            <a:spLocks/>
          </p:cNvSpPr>
          <p:nvPr/>
        </p:nvSpPr>
        <p:spPr>
          <a:xfrm>
            <a:off x="628650" y="3467100"/>
            <a:ext cx="7886700" cy="1871663"/>
          </a:xfrm>
          <a:prstGeom prst="rect">
            <a:avLst/>
          </a:prstGeom>
          <a:noFill/>
          <a:ln w="25400">
            <a:noFill/>
          </a:ln>
        </p:spPr>
        <p:txBody>
          <a:bodyPr lIns="180000" tIns="252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dirty="0">
                <a:latin typeface="+mn-lt"/>
              </a:rPr>
              <a:t>I can identify and describe high and low sounds.</a:t>
            </a:r>
          </a:p>
          <a:p>
            <a:pPr>
              <a:defRPr/>
            </a:pPr>
            <a:r>
              <a:rPr lang="en-GB" altLang="en-US" dirty="0">
                <a:latin typeface="+mn-lt"/>
              </a:rPr>
              <a:t>I can observe and describe patterns between the pitch of a sound and features of the object that made the sound.</a:t>
            </a:r>
          </a:p>
          <a:p>
            <a:pPr>
              <a:defRPr/>
            </a:pPr>
            <a:r>
              <a:rPr lang="en-GB" altLang="en-US" dirty="0">
                <a:latin typeface="+mn-lt"/>
              </a:rPr>
              <a:t>I can create a musical instrument and explain how it makes high and low sounds.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a:extLst>
              <a:ext uri="{FF2B5EF4-FFF2-40B4-BE49-F238E27FC236}">
                <a16:creationId xmlns:a16="http://schemas.microsoft.com/office/drawing/2014/main" id="{748F20A9-2555-40B7-BB9D-6377836CB2AB}"/>
              </a:ext>
            </a:extLst>
          </p:cNvPr>
          <p:cNvSpPr>
            <a:spLocks noGrp="1"/>
          </p:cNvSpPr>
          <p:nvPr>
            <p:ph type="title"/>
          </p:nvPr>
        </p:nvSpPr>
        <p:spPr>
          <a:xfrm>
            <a:off x="457200" y="287338"/>
            <a:ext cx="8220075" cy="1597025"/>
          </a:xfrm>
        </p:spPr>
        <p:txBody>
          <a:bodyPr/>
          <a:lstStyle/>
          <a:p>
            <a:pPr eaLnBrk="1" hangingPunct="1"/>
            <a:r>
              <a:rPr lang="en-GB" altLang="en-US"/>
              <a:t>Different Sounds</a:t>
            </a:r>
          </a:p>
        </p:txBody>
      </p:sp>
      <p:sp>
        <p:nvSpPr>
          <p:cNvPr id="13316" name="Rectangle 10">
            <a:extLst>
              <a:ext uri="{FF2B5EF4-FFF2-40B4-BE49-F238E27FC236}">
                <a16:creationId xmlns:a16="http://schemas.microsoft.com/office/drawing/2014/main" id="{9ACB2CA2-7B35-4B1F-B55A-157F50AA4CAE}"/>
              </a:ext>
            </a:extLst>
          </p:cNvPr>
          <p:cNvSpPr>
            <a:spLocks noChangeArrowheads="1"/>
          </p:cNvSpPr>
          <p:nvPr/>
        </p:nvSpPr>
        <p:spPr bwMode="auto">
          <a:xfrm>
            <a:off x="755650" y="1506538"/>
            <a:ext cx="76327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Sounds can be loud or quiet. Bigger vibrations make louder sounds, and smaller vibrations make quieter sounds.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There are other ways sounds can be different.</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Can you make a high sound? How about a low sound? Show your partner now!</a:t>
            </a:r>
          </a:p>
        </p:txBody>
      </p:sp>
      <p:pic>
        <p:nvPicPr>
          <p:cNvPr id="11268" name="Picture 2">
            <a:extLst>
              <a:ext uri="{FF2B5EF4-FFF2-40B4-BE49-F238E27FC236}">
                <a16:creationId xmlns:a16="http://schemas.microsoft.com/office/drawing/2014/main" id="{37B2B492-13CE-4A6B-939F-7583B6BC58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3800" y="2981325"/>
            <a:ext cx="420052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airs">
            <a:extLst>
              <a:ext uri="{FF2B5EF4-FFF2-40B4-BE49-F238E27FC236}">
                <a16:creationId xmlns:a16="http://schemas.microsoft.com/office/drawing/2014/main" id="{89384427-54B9-4FDC-A45E-9850294BC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0663"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4">
            <a:extLst>
              <a:ext uri="{FF2B5EF4-FFF2-40B4-BE49-F238E27FC236}">
                <a16:creationId xmlns:a16="http://schemas.microsoft.com/office/drawing/2014/main" id="{912AAD97-DBDE-4BAE-B14E-5F97C49FD9F5}"/>
              </a:ext>
            </a:extLst>
          </p:cNvPr>
          <p:cNvGrpSpPr>
            <a:grpSpLocks/>
          </p:cNvGrpSpPr>
          <p:nvPr/>
        </p:nvGrpSpPr>
        <p:grpSpPr bwMode="auto">
          <a:xfrm>
            <a:off x="2187575" y="2838450"/>
            <a:ext cx="4768850" cy="3203575"/>
            <a:chOff x="1844760" y="3133565"/>
            <a:chExt cx="4331232" cy="2908673"/>
          </a:xfrm>
        </p:grpSpPr>
        <p:pic>
          <p:nvPicPr>
            <p:cNvPr id="12298" name="Picture 13">
              <a:extLst>
                <a:ext uri="{FF2B5EF4-FFF2-40B4-BE49-F238E27FC236}">
                  <a16:creationId xmlns:a16="http://schemas.microsoft.com/office/drawing/2014/main" id="{41EE0EB4-5319-468B-A03F-1C9F25EF2B0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548" t="16161" r="21709" b="27977"/>
            <a:stretch>
              <a:fillRect/>
            </a:stretch>
          </p:blipFill>
          <p:spPr bwMode="auto">
            <a:xfrm>
              <a:off x="1844760" y="3389778"/>
              <a:ext cx="4331232" cy="256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a:extLst>
                <a:ext uri="{FF2B5EF4-FFF2-40B4-BE49-F238E27FC236}">
                  <a16:creationId xmlns:a16="http://schemas.microsoft.com/office/drawing/2014/main" id="{8450C057-E6C6-42E9-9DDA-03204F599A1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778" t="9627" r="21709" b="25365"/>
            <a:stretch>
              <a:fillRect/>
            </a:stretch>
          </p:blipFill>
          <p:spPr bwMode="auto">
            <a:xfrm>
              <a:off x="1844761" y="3133565"/>
              <a:ext cx="4331231" cy="290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Title 5">
            <a:extLst>
              <a:ext uri="{FF2B5EF4-FFF2-40B4-BE49-F238E27FC236}">
                <a16:creationId xmlns:a16="http://schemas.microsoft.com/office/drawing/2014/main" id="{274EA491-258B-43DA-B75C-CFF47F251035}"/>
              </a:ext>
            </a:extLst>
          </p:cNvPr>
          <p:cNvSpPr>
            <a:spLocks noGrp="1"/>
          </p:cNvSpPr>
          <p:nvPr>
            <p:ph type="title"/>
          </p:nvPr>
        </p:nvSpPr>
        <p:spPr>
          <a:xfrm>
            <a:off x="457200" y="287338"/>
            <a:ext cx="8220075" cy="1597025"/>
          </a:xfrm>
        </p:spPr>
        <p:txBody>
          <a:bodyPr/>
          <a:lstStyle/>
          <a:p>
            <a:pPr eaLnBrk="1" hangingPunct="1"/>
            <a:r>
              <a:rPr lang="en-GB" altLang="en-US"/>
              <a:t>Different Sounds</a:t>
            </a:r>
          </a:p>
        </p:txBody>
      </p:sp>
      <p:sp>
        <p:nvSpPr>
          <p:cNvPr id="14345" name="Rectangle 13">
            <a:extLst>
              <a:ext uri="{FF2B5EF4-FFF2-40B4-BE49-F238E27FC236}">
                <a16:creationId xmlns:a16="http://schemas.microsoft.com/office/drawing/2014/main" id="{539F820C-AD28-41DA-B582-5A6BDA12F186}"/>
              </a:ext>
            </a:extLst>
          </p:cNvPr>
          <p:cNvSpPr>
            <a:spLocks noChangeArrowheads="1"/>
          </p:cNvSpPr>
          <p:nvPr/>
        </p:nvSpPr>
        <p:spPr bwMode="auto">
          <a:xfrm>
            <a:off x="755650" y="1506538"/>
            <a:ext cx="76327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High and low are words to describe the pitch of a sound. </a:t>
            </a:r>
          </a:p>
          <a:p>
            <a:pPr algn="ctr" eaLnBrk="1" hangingPunct="1">
              <a:buFont typeface="Arial" panose="020B0604020202020204" pitchFamily="34" charset="0"/>
              <a:buNone/>
              <a:defRPr/>
            </a:pPr>
            <a:endParaRPr lang="en-GB" altLang="en-US" sz="1600" dirty="0">
              <a:latin typeface="+mn-lt"/>
            </a:endParaRPr>
          </a:p>
          <a:p>
            <a:pPr algn="ctr" eaLnBrk="1" hangingPunct="1">
              <a:buFont typeface="Arial" panose="020B0604020202020204" pitchFamily="34" charset="0"/>
              <a:buNone/>
              <a:defRPr/>
            </a:pPr>
            <a:r>
              <a:rPr lang="en-GB" altLang="en-US" sz="1600" dirty="0">
                <a:latin typeface="+mn-lt"/>
              </a:rPr>
              <a:t>The pitch of a sound is different to the amplitude. </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Amplitude is a measure of how loud or quiet a sound is, and pitch is a measure of how high or low a sound is. High sounds can be quiet or loud, and low sounds can be quiet or loud too!</a:t>
            </a:r>
          </a:p>
        </p:txBody>
      </p:sp>
      <p:cxnSp>
        <p:nvCxnSpPr>
          <p:cNvPr id="3" name="Straight Arrow Connector 2">
            <a:extLst>
              <a:ext uri="{FF2B5EF4-FFF2-40B4-BE49-F238E27FC236}">
                <a16:creationId xmlns:a16="http://schemas.microsoft.com/office/drawing/2014/main" id="{087428C5-982E-48A3-A588-78B22728957B}"/>
              </a:ext>
            </a:extLst>
          </p:cNvPr>
          <p:cNvCxnSpPr/>
          <p:nvPr/>
        </p:nvCxnSpPr>
        <p:spPr>
          <a:xfrm>
            <a:off x="2066925" y="3360738"/>
            <a:ext cx="0" cy="2546350"/>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21D2CD2-A1DA-416F-8176-40D17C6BCFEF}"/>
              </a:ext>
            </a:extLst>
          </p:cNvPr>
          <p:cNvCxnSpPr/>
          <p:nvPr/>
        </p:nvCxnSpPr>
        <p:spPr>
          <a:xfrm flipH="1">
            <a:off x="2797175" y="5862638"/>
            <a:ext cx="876300" cy="7937"/>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A6AB308-8B7D-43CE-9EFE-F375211A97D9}"/>
              </a:ext>
            </a:extLst>
          </p:cNvPr>
          <p:cNvCxnSpPr/>
          <p:nvPr/>
        </p:nvCxnSpPr>
        <p:spPr>
          <a:xfrm flipH="1">
            <a:off x="4662488" y="5870575"/>
            <a:ext cx="2009775" cy="0"/>
          </a:xfrm>
          <a:prstGeom prst="straightConnector1">
            <a:avLst/>
          </a:prstGeom>
          <a:ln w="381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3">
            <a:extLst>
              <a:ext uri="{FF2B5EF4-FFF2-40B4-BE49-F238E27FC236}">
                <a16:creationId xmlns:a16="http://schemas.microsoft.com/office/drawing/2014/main" id="{31358C1D-4DC7-44E5-976D-61B225CCC08A}"/>
              </a:ext>
            </a:extLst>
          </p:cNvPr>
          <p:cNvSpPr>
            <a:spLocks noChangeArrowheads="1"/>
          </p:cNvSpPr>
          <p:nvPr/>
        </p:nvSpPr>
        <p:spPr bwMode="auto">
          <a:xfrm>
            <a:off x="833438" y="4414838"/>
            <a:ext cx="1243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Amplitude</a:t>
            </a:r>
          </a:p>
        </p:txBody>
      </p:sp>
      <p:sp>
        <p:nvSpPr>
          <p:cNvPr id="17" name="Rectangle 13">
            <a:extLst>
              <a:ext uri="{FF2B5EF4-FFF2-40B4-BE49-F238E27FC236}">
                <a16:creationId xmlns:a16="http://schemas.microsoft.com/office/drawing/2014/main" id="{C6DD9E7F-E4FF-4F88-8E5E-C5D5D456B650}"/>
              </a:ext>
            </a:extLst>
          </p:cNvPr>
          <p:cNvSpPr>
            <a:spLocks noChangeArrowheads="1"/>
          </p:cNvSpPr>
          <p:nvPr/>
        </p:nvSpPr>
        <p:spPr bwMode="auto">
          <a:xfrm>
            <a:off x="5060950" y="5908675"/>
            <a:ext cx="1241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Pitch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0D3AAEC8-4386-4370-87F6-AA5CD058983C}"/>
              </a:ext>
            </a:extLst>
          </p:cNvPr>
          <p:cNvPicPr>
            <a:picLocks noChangeAspect="1"/>
          </p:cNvPicPr>
          <p:nvPr/>
        </p:nvPicPr>
        <p:blipFill>
          <a:blip r:embed="rId3">
            <a:extLst>
              <a:ext uri="{28A0092B-C50C-407E-A947-70E740481C1C}">
                <a14:useLocalDpi xmlns:a14="http://schemas.microsoft.com/office/drawing/2010/main" val="0"/>
              </a:ext>
            </a:extLst>
          </a:blip>
          <a:srcRect l="426" t="674" r="764" b="-2"/>
          <a:stretch>
            <a:fillRect/>
          </a:stretch>
        </p:blipFill>
        <p:spPr bwMode="auto">
          <a:xfrm>
            <a:off x="1214438" y="2354263"/>
            <a:ext cx="671512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5">
            <a:extLst>
              <a:ext uri="{FF2B5EF4-FFF2-40B4-BE49-F238E27FC236}">
                <a16:creationId xmlns:a16="http://schemas.microsoft.com/office/drawing/2014/main" id="{57DB7E9A-46F9-43C5-876F-312A8C5AFE0E}"/>
              </a:ext>
            </a:extLst>
          </p:cNvPr>
          <p:cNvSpPr>
            <a:spLocks noGrp="1"/>
          </p:cNvSpPr>
          <p:nvPr>
            <p:ph type="title"/>
          </p:nvPr>
        </p:nvSpPr>
        <p:spPr>
          <a:xfrm>
            <a:off x="457200" y="287338"/>
            <a:ext cx="8220075" cy="1597025"/>
          </a:xfrm>
        </p:spPr>
        <p:txBody>
          <a:bodyPr/>
          <a:lstStyle/>
          <a:p>
            <a:pPr eaLnBrk="1" hangingPunct="1"/>
            <a:r>
              <a:rPr lang="en-GB" altLang="en-US"/>
              <a:t>Different Sounds</a:t>
            </a:r>
          </a:p>
        </p:txBody>
      </p:sp>
      <p:sp>
        <p:nvSpPr>
          <p:cNvPr id="15371" name="Rectangle 1">
            <a:extLst>
              <a:ext uri="{FF2B5EF4-FFF2-40B4-BE49-F238E27FC236}">
                <a16:creationId xmlns:a16="http://schemas.microsoft.com/office/drawing/2014/main" id="{6A0DF539-78D1-457F-86BF-E4EC84E9F7F4}"/>
              </a:ext>
            </a:extLst>
          </p:cNvPr>
          <p:cNvSpPr>
            <a:spLocks noChangeArrowheads="1"/>
          </p:cNvSpPr>
          <p:nvPr/>
        </p:nvSpPr>
        <p:spPr bwMode="auto">
          <a:xfrm>
            <a:off x="1214438" y="1506538"/>
            <a:ext cx="6715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Watch this clip to see if you can hear and identify how different musical instruments create different sounds.</a:t>
            </a:r>
          </a:p>
        </p:txBody>
      </p:sp>
      <p:sp>
        <p:nvSpPr>
          <p:cNvPr id="11" name="Rectangle 10">
            <a:extLst>
              <a:ext uri="{FF2B5EF4-FFF2-40B4-BE49-F238E27FC236}">
                <a16:creationId xmlns:a16="http://schemas.microsoft.com/office/drawing/2014/main" id="{F2229595-A04F-4429-9320-91D68888D9EF}"/>
              </a:ext>
            </a:extLst>
          </p:cNvPr>
          <p:cNvSpPr/>
          <p:nvPr/>
        </p:nvSpPr>
        <p:spPr>
          <a:xfrm>
            <a:off x="1214438" y="5727700"/>
            <a:ext cx="6715125" cy="392113"/>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3318" name="Group 3">
            <a:extLst>
              <a:ext uri="{FF2B5EF4-FFF2-40B4-BE49-F238E27FC236}">
                <a16:creationId xmlns:a16="http://schemas.microsoft.com/office/drawing/2014/main" id="{09815CB9-3DBC-4886-A3C5-5E6F7D55DD34}"/>
              </a:ext>
            </a:extLst>
          </p:cNvPr>
          <p:cNvGrpSpPr>
            <a:grpSpLocks/>
          </p:cNvGrpSpPr>
          <p:nvPr/>
        </p:nvGrpSpPr>
        <p:grpSpPr bwMode="auto">
          <a:xfrm>
            <a:off x="4213225" y="3679825"/>
            <a:ext cx="717550" cy="722313"/>
            <a:chOff x="4383088" y="3924300"/>
            <a:chExt cx="354012" cy="355600"/>
          </a:xfrm>
        </p:grpSpPr>
        <p:sp>
          <p:nvSpPr>
            <p:cNvPr id="12" name="Oval 11">
              <a:extLst>
                <a:ext uri="{FF2B5EF4-FFF2-40B4-BE49-F238E27FC236}">
                  <a16:creationId xmlns:a16="http://schemas.microsoft.com/office/drawing/2014/main" id="{C07E1B9C-22C2-406D-BDEB-C7396BB85436}"/>
                </a:ext>
              </a:extLst>
            </p:cNvPr>
            <p:cNvSpPr/>
            <p:nvPr/>
          </p:nvSpPr>
          <p:spPr>
            <a:xfrm>
              <a:off x="4383088" y="3924300"/>
              <a:ext cx="354012" cy="355600"/>
            </a:xfrm>
            <a:prstGeom prst="ellipse">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Isosceles Triangle 12">
              <a:extLst>
                <a:ext uri="{FF2B5EF4-FFF2-40B4-BE49-F238E27FC236}">
                  <a16:creationId xmlns:a16="http://schemas.microsoft.com/office/drawing/2014/main" id="{4F32B12B-123A-4B7B-B317-ADCDC9120CB7}"/>
                </a:ext>
              </a:extLst>
            </p:cNvPr>
            <p:cNvSpPr/>
            <p:nvPr/>
          </p:nvSpPr>
          <p:spPr>
            <a:xfrm rot="5400000">
              <a:off x="4474969" y="4002244"/>
              <a:ext cx="228990" cy="196587"/>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13319" name="Rectangle 10">
            <a:extLst>
              <a:ext uri="{FF2B5EF4-FFF2-40B4-BE49-F238E27FC236}">
                <a16:creationId xmlns:a16="http://schemas.microsoft.com/office/drawing/2014/main" id="{67B7BD5C-93D8-48C3-8327-C88E256C6EA7}"/>
              </a:ext>
            </a:extLst>
          </p:cNvPr>
          <p:cNvSpPr>
            <a:spLocks noChangeArrowheads="1"/>
          </p:cNvSpPr>
          <p:nvPr/>
        </p:nvSpPr>
        <p:spPr bwMode="auto">
          <a:xfrm>
            <a:off x="2114550" y="5802313"/>
            <a:ext cx="490378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70000"/>
              </a:lnSpc>
              <a:spcBef>
                <a:spcPct val="0"/>
              </a:spcBef>
              <a:buFontTx/>
              <a:buNone/>
            </a:pPr>
            <a:r>
              <a:rPr lang="en-GB" altLang="en-US" sz="1600">
                <a:solidFill>
                  <a:schemeClr val="bg1"/>
                </a:solidFill>
              </a:rPr>
              <a:t>Click on this image to play the video in a new window.</a:t>
            </a:r>
          </a:p>
        </p:txBody>
      </p:sp>
      <p:pic>
        <p:nvPicPr>
          <p:cNvPr id="13320" name="Whole Class">
            <a:extLst>
              <a:ext uri="{FF2B5EF4-FFF2-40B4-BE49-F238E27FC236}">
                <a16:creationId xmlns:a16="http://schemas.microsoft.com/office/drawing/2014/main" id="{FFA83361-5127-4427-9CBD-ABA5C0524E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hlinkClick r:id="rId5"/>
            <a:extLst>
              <a:ext uri="{FF2B5EF4-FFF2-40B4-BE49-F238E27FC236}">
                <a16:creationId xmlns:a16="http://schemas.microsoft.com/office/drawing/2014/main" id="{25F6959C-6DD7-4CCE-BD62-DA1188D02E21}"/>
              </a:ext>
            </a:extLst>
          </p:cNvPr>
          <p:cNvSpPr/>
          <p:nvPr/>
        </p:nvSpPr>
        <p:spPr>
          <a:xfrm>
            <a:off x="1217613" y="2373313"/>
            <a:ext cx="6719887" cy="3746500"/>
          </a:xfrm>
          <a:prstGeom prst="rect">
            <a:avLst/>
          </a:prstGeom>
          <a:solidFill>
            <a:srgbClr val="FDFDFD">
              <a:alpha val="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928267DE-ED4C-405B-AE1C-A91062947AF6}"/>
              </a:ext>
            </a:extLst>
          </p:cNvPr>
          <p:cNvSpPr>
            <a:spLocks noGrp="1"/>
          </p:cNvSpPr>
          <p:nvPr>
            <p:ph type="title"/>
          </p:nvPr>
        </p:nvSpPr>
        <p:spPr>
          <a:xfrm>
            <a:off x="457200" y="287338"/>
            <a:ext cx="8220075" cy="1597025"/>
          </a:xfrm>
        </p:spPr>
        <p:txBody>
          <a:bodyPr/>
          <a:lstStyle/>
          <a:p>
            <a:pPr eaLnBrk="1" hangingPunct="1"/>
            <a:r>
              <a:rPr lang="en-GB" altLang="en-US"/>
              <a:t>Exploring Pitch</a:t>
            </a:r>
          </a:p>
        </p:txBody>
      </p:sp>
      <p:sp>
        <p:nvSpPr>
          <p:cNvPr id="2" name="Rectangle 1">
            <a:extLst>
              <a:ext uri="{FF2B5EF4-FFF2-40B4-BE49-F238E27FC236}">
                <a16:creationId xmlns:a16="http://schemas.microsoft.com/office/drawing/2014/main" id="{4ECD4F56-53BB-41EF-8B1A-B54B5B1A2CE6}"/>
              </a:ext>
            </a:extLst>
          </p:cNvPr>
          <p:cNvSpPr>
            <a:spLocks noChangeArrowheads="1"/>
          </p:cNvSpPr>
          <p:nvPr/>
        </p:nvSpPr>
        <p:spPr bwMode="auto">
          <a:xfrm>
            <a:off x="755650" y="1506538"/>
            <a:ext cx="76327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eaLnBrk="1" hangingPunct="1">
              <a:buFont typeface="Arial" panose="020B0604020202020204" pitchFamily="34" charset="0"/>
              <a:buNone/>
              <a:defRPr/>
            </a:pPr>
            <a:r>
              <a:rPr lang="en-GB" altLang="en-US" sz="1600" dirty="0">
                <a:latin typeface="+mn-lt"/>
              </a:rPr>
              <a:t>How did you do? Could you hear the different pitches?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You are going to explore how high and low sounds are made, and see if you can spot any patterns when looking at how different instruments can create  sounds of different pitches.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You will try three different activities and note down any observations about how the sounds change on your Exploring Pitch Activity Sheet.</a:t>
            </a:r>
          </a:p>
        </p:txBody>
      </p:sp>
      <p:pic>
        <p:nvPicPr>
          <p:cNvPr id="7" name="Picture 6">
            <a:extLst>
              <a:ext uri="{FF2B5EF4-FFF2-40B4-BE49-F238E27FC236}">
                <a16:creationId xmlns:a16="http://schemas.microsoft.com/office/drawing/2014/main" id="{B7EFF352-6C07-45D9-A2B3-4383C66FE202}"/>
              </a:ext>
            </a:extLst>
          </p:cNvPr>
          <p:cNvPicPr>
            <a:picLocks noChangeAspect="1"/>
          </p:cNvPicPr>
          <p:nvPr/>
        </p:nvPicPr>
        <p:blipFill>
          <a:blip r:embed="rId2"/>
          <a:stretch>
            <a:fillRect/>
          </a:stretch>
        </p:blipFill>
        <p:spPr>
          <a:xfrm>
            <a:off x="4810125" y="3270250"/>
            <a:ext cx="2046288" cy="2894013"/>
          </a:xfrm>
          <a:prstGeom prst="rect">
            <a:avLst/>
          </a:prstGeom>
          <a:effectLst>
            <a:outerShdw blurRad="63500" sx="102000" sy="102000" algn="ctr" rotWithShape="0">
              <a:prstClr val="black">
                <a:alpha val="22000"/>
              </a:prstClr>
            </a:outerShdw>
          </a:effectLst>
        </p:spPr>
      </p:pic>
      <p:pic>
        <p:nvPicPr>
          <p:cNvPr id="9" name="Picture 8">
            <a:extLst>
              <a:ext uri="{FF2B5EF4-FFF2-40B4-BE49-F238E27FC236}">
                <a16:creationId xmlns:a16="http://schemas.microsoft.com/office/drawing/2014/main" id="{3BFD5BE4-B4DB-4186-8016-47CE8AA93AAF}"/>
              </a:ext>
            </a:extLst>
          </p:cNvPr>
          <p:cNvPicPr>
            <a:picLocks noChangeAspect="1"/>
          </p:cNvPicPr>
          <p:nvPr/>
        </p:nvPicPr>
        <p:blipFill>
          <a:blip r:embed="rId3"/>
          <a:stretch>
            <a:fillRect/>
          </a:stretch>
        </p:blipFill>
        <p:spPr>
          <a:xfrm>
            <a:off x="1209675" y="3219450"/>
            <a:ext cx="2078038" cy="2940050"/>
          </a:xfrm>
          <a:prstGeom prst="rect">
            <a:avLst/>
          </a:prstGeom>
          <a:effectLst>
            <a:outerShdw blurRad="63500" sx="102000" sy="102000" algn="ctr" rotWithShape="0">
              <a:prstClr val="black">
                <a:alpha val="22000"/>
              </a:prstClr>
            </a:outerShdw>
          </a:effectLst>
        </p:spPr>
      </p:pic>
      <p:pic>
        <p:nvPicPr>
          <p:cNvPr id="8" name="Picture 7">
            <a:extLst>
              <a:ext uri="{FF2B5EF4-FFF2-40B4-BE49-F238E27FC236}">
                <a16:creationId xmlns:a16="http://schemas.microsoft.com/office/drawing/2014/main" id="{FEC47673-16BD-45F7-9ECE-3813D7F95B58}"/>
              </a:ext>
            </a:extLst>
          </p:cNvPr>
          <p:cNvPicPr>
            <a:picLocks noChangeAspect="1"/>
          </p:cNvPicPr>
          <p:nvPr/>
        </p:nvPicPr>
        <p:blipFill>
          <a:blip r:embed="rId4"/>
          <a:stretch>
            <a:fillRect/>
          </a:stretch>
        </p:blipFill>
        <p:spPr>
          <a:xfrm>
            <a:off x="2236788" y="3219450"/>
            <a:ext cx="2079625" cy="2940050"/>
          </a:xfrm>
          <a:prstGeom prst="rect">
            <a:avLst/>
          </a:prstGeom>
          <a:effectLst>
            <a:outerShdw blurRad="63500" sx="102000" sy="102000" algn="ctr" rotWithShape="0">
              <a:prstClr val="black">
                <a:alpha val="22000"/>
              </a:prstClr>
            </a:outerShdw>
          </a:effectLst>
        </p:spPr>
      </p:pic>
      <p:pic>
        <p:nvPicPr>
          <p:cNvPr id="10" name="Picture 9">
            <a:extLst>
              <a:ext uri="{FF2B5EF4-FFF2-40B4-BE49-F238E27FC236}">
                <a16:creationId xmlns:a16="http://schemas.microsoft.com/office/drawing/2014/main" id="{DBFEA4B4-A1BD-4A9E-9F4F-C690433B10F9}"/>
              </a:ext>
            </a:extLst>
          </p:cNvPr>
          <p:cNvPicPr>
            <a:picLocks noChangeAspect="1"/>
          </p:cNvPicPr>
          <p:nvPr/>
        </p:nvPicPr>
        <p:blipFill>
          <a:blip r:embed="rId5"/>
          <a:stretch>
            <a:fillRect/>
          </a:stretch>
        </p:blipFill>
        <p:spPr>
          <a:xfrm>
            <a:off x="5851525" y="3270250"/>
            <a:ext cx="2041525" cy="2889250"/>
          </a:xfrm>
          <a:prstGeom prst="rect">
            <a:avLst/>
          </a:prstGeom>
          <a:effectLst>
            <a:outerShdw blurRad="63500" sx="102000" sy="102000" algn="ctr" rotWithShape="0">
              <a:prstClr val="black">
                <a:alpha val="22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F79FDA-9182-4B0C-87BA-2566BAB3FF71}"/>
              </a:ext>
            </a:extLst>
          </p:cNvPr>
          <p:cNvSpPr/>
          <p:nvPr/>
        </p:nvSpPr>
        <p:spPr>
          <a:xfrm>
            <a:off x="755650" y="1476375"/>
            <a:ext cx="7632700" cy="2525713"/>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7" name="Title 5">
            <a:extLst>
              <a:ext uri="{FF2B5EF4-FFF2-40B4-BE49-F238E27FC236}">
                <a16:creationId xmlns:a16="http://schemas.microsoft.com/office/drawing/2014/main" id="{D6C05704-356F-405B-823A-524B99851213}"/>
              </a:ext>
            </a:extLst>
          </p:cNvPr>
          <p:cNvSpPr>
            <a:spLocks noGrp="1"/>
          </p:cNvSpPr>
          <p:nvPr>
            <p:ph type="title"/>
          </p:nvPr>
        </p:nvSpPr>
        <p:spPr>
          <a:xfrm>
            <a:off x="457200" y="287338"/>
            <a:ext cx="8220075" cy="1597025"/>
          </a:xfrm>
        </p:spPr>
        <p:txBody>
          <a:bodyPr/>
          <a:lstStyle/>
          <a:p>
            <a:pPr eaLnBrk="1" hangingPunct="1"/>
            <a:r>
              <a:rPr lang="en-GB" altLang="en-US"/>
              <a:t>Exploring Pitch - Strings</a:t>
            </a:r>
          </a:p>
        </p:txBody>
      </p:sp>
      <p:sp>
        <p:nvSpPr>
          <p:cNvPr id="2" name="Rectangle 1">
            <a:extLst>
              <a:ext uri="{FF2B5EF4-FFF2-40B4-BE49-F238E27FC236}">
                <a16:creationId xmlns:a16="http://schemas.microsoft.com/office/drawing/2014/main" id="{70CC716F-A7EC-4289-B04F-6480362DD69F}"/>
              </a:ext>
            </a:extLst>
          </p:cNvPr>
          <p:cNvSpPr/>
          <p:nvPr/>
        </p:nvSpPr>
        <p:spPr>
          <a:xfrm>
            <a:off x="873125" y="1539875"/>
            <a:ext cx="7399338" cy="2462213"/>
          </a:xfrm>
          <a:prstGeom prst="rect">
            <a:avLst/>
          </a:prstGeom>
        </p:spPr>
        <p:txBody>
          <a:bodyPr>
            <a:spAutoFit/>
          </a:bodyPr>
          <a:lstStyle/>
          <a:p>
            <a:pPr algn="ctr" eaLnBrk="1" hangingPunct="1">
              <a:buFont typeface="Arial" panose="020B0604020202020204" pitchFamily="34" charset="0"/>
              <a:buNone/>
              <a:defRPr/>
            </a:pPr>
            <a:r>
              <a:rPr lang="en-GB" altLang="en-US" sz="1600" dirty="0">
                <a:latin typeface="+mn-lt"/>
              </a:rPr>
              <a:t>Use the string instrument to play different sounds. Can you hear high and low sounds?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Look at the instrument. What do you notice about the way it makes high sounds?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What can you observe about the way it makes low sounds?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Draw a diagram of the string instrument, labelling how you played high sounds and low sounds.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Complete the table, noting down any observations you made about the way high and low sounds are made.</a:t>
            </a:r>
          </a:p>
        </p:txBody>
      </p:sp>
      <p:pic>
        <p:nvPicPr>
          <p:cNvPr id="16389" name="Picture 2">
            <a:extLst>
              <a:ext uri="{FF2B5EF4-FFF2-40B4-BE49-F238E27FC236}">
                <a16:creationId xmlns:a16="http://schemas.microsoft.com/office/drawing/2014/main" id="{F0141083-E231-4816-A53C-EB2279769C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505114" flipH="1">
            <a:off x="4729163" y="4595813"/>
            <a:ext cx="22383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a:extLst>
              <a:ext uri="{FF2B5EF4-FFF2-40B4-BE49-F238E27FC236}">
                <a16:creationId xmlns:a16="http://schemas.microsoft.com/office/drawing/2014/main" id="{E9C7CC54-9108-4749-91B5-B191CFA41B9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4163" y="4000500"/>
            <a:ext cx="15938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airs">
            <a:extLst>
              <a:ext uri="{FF2B5EF4-FFF2-40B4-BE49-F238E27FC236}">
                <a16:creationId xmlns:a16="http://schemas.microsoft.com/office/drawing/2014/main" id="{646EC6C9-BBB2-4A03-8D80-C4214DB471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0663"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5EE8AB-B797-49D5-A314-416A2D391EFE}"/>
              </a:ext>
            </a:extLst>
          </p:cNvPr>
          <p:cNvSpPr/>
          <p:nvPr/>
        </p:nvSpPr>
        <p:spPr>
          <a:xfrm>
            <a:off x="755650" y="1476375"/>
            <a:ext cx="7632700" cy="2346325"/>
          </a:xfrm>
          <a:prstGeom prst="rect">
            <a:avLst/>
          </a:prstGeom>
          <a:solidFill>
            <a:srgbClr val="92D05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Title 5">
            <a:extLst>
              <a:ext uri="{FF2B5EF4-FFF2-40B4-BE49-F238E27FC236}">
                <a16:creationId xmlns:a16="http://schemas.microsoft.com/office/drawing/2014/main" id="{EF1ABB58-555F-42BE-A7F5-FE84AA6736E9}"/>
              </a:ext>
            </a:extLst>
          </p:cNvPr>
          <p:cNvSpPr>
            <a:spLocks noGrp="1"/>
          </p:cNvSpPr>
          <p:nvPr>
            <p:ph type="title"/>
          </p:nvPr>
        </p:nvSpPr>
        <p:spPr>
          <a:xfrm>
            <a:off x="457200" y="287338"/>
            <a:ext cx="8220075" cy="1597025"/>
          </a:xfrm>
        </p:spPr>
        <p:txBody>
          <a:bodyPr/>
          <a:lstStyle/>
          <a:p>
            <a:pPr eaLnBrk="1" hangingPunct="1"/>
            <a:r>
              <a:rPr lang="en-GB" altLang="en-US"/>
              <a:t>Exploring Pitch - Percussion</a:t>
            </a:r>
          </a:p>
        </p:txBody>
      </p:sp>
      <p:sp>
        <p:nvSpPr>
          <p:cNvPr id="2" name="Rectangle 1">
            <a:extLst>
              <a:ext uri="{FF2B5EF4-FFF2-40B4-BE49-F238E27FC236}">
                <a16:creationId xmlns:a16="http://schemas.microsoft.com/office/drawing/2014/main" id="{719F5CEF-72FD-4CBB-851B-FCF7F6668115}"/>
              </a:ext>
            </a:extLst>
          </p:cNvPr>
          <p:cNvSpPr/>
          <p:nvPr/>
        </p:nvSpPr>
        <p:spPr>
          <a:xfrm>
            <a:off x="873125" y="1524000"/>
            <a:ext cx="7399338" cy="2386013"/>
          </a:xfrm>
          <a:prstGeom prst="rect">
            <a:avLst/>
          </a:prstGeom>
        </p:spPr>
        <p:txBody>
          <a:bodyPr>
            <a:spAutoFit/>
          </a:bodyPr>
          <a:lstStyle/>
          <a:p>
            <a:pPr algn="ctr" eaLnBrk="1" hangingPunct="1">
              <a:buFont typeface="Arial" panose="020B0604020202020204" pitchFamily="34" charset="0"/>
              <a:buNone/>
              <a:defRPr/>
            </a:pPr>
            <a:r>
              <a:rPr lang="en-GB" altLang="en-US" sz="1600" dirty="0">
                <a:latin typeface="+mn-lt"/>
              </a:rPr>
              <a:t>Play the percussion instrument. Can you make it make high sounds and low sounds?</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Do you notice or observe anything about how high and low sounds are made? Look at the shape or size of the bars, keys, skin or the whole instrument.</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Draw a diagram of the percussion instrument, labelling how you played high sounds and low sounds. </a:t>
            </a:r>
          </a:p>
          <a:p>
            <a:pPr algn="ctr" eaLnBrk="1" hangingPunct="1">
              <a:buFont typeface="Arial" panose="020B0604020202020204" pitchFamily="34" charset="0"/>
              <a:buNone/>
              <a:defRPr/>
            </a:pPr>
            <a:endParaRPr lang="en-GB" altLang="en-US" sz="1050" dirty="0">
              <a:latin typeface="+mn-lt"/>
            </a:endParaRPr>
          </a:p>
          <a:p>
            <a:pPr algn="ctr" eaLnBrk="1" hangingPunct="1">
              <a:buFont typeface="Arial" panose="020B0604020202020204" pitchFamily="34" charset="0"/>
              <a:buNone/>
              <a:defRPr/>
            </a:pPr>
            <a:r>
              <a:rPr lang="en-GB" altLang="en-US" sz="1600" dirty="0">
                <a:latin typeface="+mn-lt"/>
              </a:rPr>
              <a:t>Complete the table, noting down any observations you made about the way high and low sounds are made.</a:t>
            </a:r>
          </a:p>
        </p:txBody>
      </p:sp>
      <p:pic>
        <p:nvPicPr>
          <p:cNvPr id="17413" name="Picture 2">
            <a:extLst>
              <a:ext uri="{FF2B5EF4-FFF2-40B4-BE49-F238E27FC236}">
                <a16:creationId xmlns:a16="http://schemas.microsoft.com/office/drawing/2014/main" id="{712B4C88-3A55-41D2-AB9A-69C5BDDC924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8075" y="3641725"/>
            <a:ext cx="390683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airs">
            <a:extLst>
              <a:ext uri="{FF2B5EF4-FFF2-40B4-BE49-F238E27FC236}">
                <a16:creationId xmlns:a16="http://schemas.microsoft.com/office/drawing/2014/main" id="{4BDAC55C-2125-4D32-8EE1-5AA9C7B148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0663"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6DD1480B51084D9DC0CC92EC74DEBC" ma:contentTypeVersion="10" ma:contentTypeDescription="Create a new document." ma:contentTypeScope="" ma:versionID="1951ae687d8c0ef75e880bb2de00d484">
  <xsd:schema xmlns:xsd="http://www.w3.org/2001/XMLSchema" xmlns:xs="http://www.w3.org/2001/XMLSchema" xmlns:p="http://schemas.microsoft.com/office/2006/metadata/properties" xmlns:ns3="affb11da-d01f-4688-927b-c6d1b2d98fa9" targetNamespace="http://schemas.microsoft.com/office/2006/metadata/properties" ma:root="true" ma:fieldsID="30f7f28a52c73f60b48c80a7bebd7f60" ns3:_="">
    <xsd:import namespace="affb11da-d01f-4688-927b-c6d1b2d98fa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b11da-d01f-4688-927b-c6d1b2d98f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39B83D-45BA-4FB7-8260-91EDBBBE2B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b11da-d01f-4688-927b-c6d1b2d98f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D1C3E6-7C07-4B1F-90B2-D3251F385603}">
  <ds:schemaRefs>
    <ds:schemaRef ds:uri="http://schemas.microsoft.com/sharepoint/v3/contenttype/forms"/>
  </ds:schemaRefs>
</ds:datastoreItem>
</file>

<file path=customXml/itemProps3.xml><?xml version="1.0" encoding="utf-8"?>
<ds:datastoreItem xmlns:ds="http://schemas.openxmlformats.org/officeDocument/2006/customXml" ds:itemID="{4BC6409A-B12F-4D2E-B558-CCBDA374A0A4}">
  <ds:schemaRefs>
    <ds:schemaRef ds:uri="affb11da-d01f-4688-927b-c6d1b2d98fa9"/>
    <ds:schemaRef ds:uri="http://schemas.microsoft.com/office/2006/documentManagement/types"/>
    <ds:schemaRef ds:uri="http://purl.org/dc/elements/1.1/"/>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1492</TotalTime>
  <Words>1374</Words>
  <Application>Microsoft Office PowerPoint</Application>
  <PresentationFormat>On-screen Show (4:3)</PresentationFormat>
  <Paragraphs>132</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HVD Bodedo</vt:lpstr>
      <vt:lpstr>Sassoon Infant Md</vt:lpstr>
      <vt:lpstr>BPreplay</vt:lpstr>
      <vt:lpstr>Sassoon Infant Rg</vt:lpstr>
      <vt:lpstr>SimSun</vt:lpstr>
      <vt:lpstr>Office Theme</vt:lpstr>
      <vt:lpstr>Science</vt:lpstr>
      <vt:lpstr>Higher and Lower</vt:lpstr>
      <vt:lpstr>PowerPoint Presentation</vt:lpstr>
      <vt:lpstr>Different Sounds</vt:lpstr>
      <vt:lpstr>Different Sounds</vt:lpstr>
      <vt:lpstr>Different Sounds</vt:lpstr>
      <vt:lpstr>Exploring Pitch</vt:lpstr>
      <vt:lpstr>Exploring Pitch - Strings</vt:lpstr>
      <vt:lpstr>Exploring Pitch - Percussion</vt:lpstr>
      <vt:lpstr>Exploring Pitch - Wind</vt:lpstr>
      <vt:lpstr>Changing Pitch</vt:lpstr>
      <vt:lpstr>Changing Pitch</vt:lpstr>
      <vt:lpstr>Changing Pitch</vt:lpstr>
      <vt:lpstr>Changing Pitch</vt:lpstr>
      <vt:lpstr>Changing Pitch</vt:lpstr>
      <vt:lpstr>Changing Pitch</vt:lpstr>
      <vt:lpstr>Pan Pipes Challenge</vt:lpstr>
      <vt:lpstr>Pan Pipes Challenge</vt:lpstr>
      <vt:lpstr>Pan Pipes 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Laura Ombler</cp:lastModifiedBy>
  <cp:revision>112</cp:revision>
  <dcterms:created xsi:type="dcterms:W3CDTF">2014-10-01T16:09:27Z</dcterms:created>
  <dcterms:modified xsi:type="dcterms:W3CDTF">2021-01-13T16:27:27Z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0x010100626DD1480B51084D9DC0CC92EC74DEBC</vt:lpwstr>
  </property>
</Properties>
</file>