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68" r:id="rId4"/>
    <p:sldId id="269" r:id="rId5"/>
    <p:sldId id="273" r:id="rId6"/>
    <p:sldId id="272" r:id="rId7"/>
    <p:sldId id="271" r:id="rId8"/>
    <p:sldId id="270" r:id="rId9"/>
    <p:sldId id="275"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itchFamily="2" charset="77"/>
      <p:regular r:id="rId18"/>
      <p:bold r:id="rId19"/>
    </p:embeddedFont>
    <p:embeddedFont>
      <p:font typeface="Twinkl SemiBold"/>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53"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1E5A"/>
    <a:srgbClr val="18A0DB"/>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showGuides="1">
      <p:cViewPr varScale="1">
        <p:scale>
          <a:sx n="114" d="100"/>
          <a:sy n="114" d="100"/>
        </p:scale>
        <p:origin x="1480" y="184"/>
      </p:cViewPr>
      <p:guideLst>
        <p:guide orient="horz" pos="2160"/>
        <p:guide pos="2880"/>
        <p:guide pos="340"/>
        <p:guide orient="horz" pos="3974"/>
        <p:guide pos="5420"/>
        <p:guide orient="horz" pos="346"/>
        <p:guide pos="453"/>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319403"/>
            <a:ext cx="8220075" cy="994306"/>
          </a:xfrm>
        </p:spPr>
        <p:txBody>
          <a:bodyPr/>
          <a:lstStyle/>
          <a:p>
            <a:r>
              <a:rPr lang="en-GB" sz="3600" dirty="0"/>
              <a:t>Sun</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Masahire</a:t>
            </a:r>
            <a:r>
              <a:rPr lang="en-GB"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 </a:t>
            </a:r>
            <a:r>
              <a:rPr lang="en-GB" altLang="en-US" sz="500" dirty="0" err="1">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Yochimi</a:t>
            </a:r>
            <a:r>
              <a:rPr lang="en-GB"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 @flickr.com) - granted under creative commons licence – attribution</a:t>
            </a:r>
          </a:p>
        </p:txBody>
      </p:sp>
      <p:sp>
        <p:nvSpPr>
          <p:cNvPr id="2" name="TextBox 1"/>
          <p:cNvSpPr txBox="1"/>
          <p:nvPr/>
        </p:nvSpPr>
        <p:spPr>
          <a:xfrm>
            <a:off x="755650" y="4880341"/>
            <a:ext cx="7632700" cy="1200329"/>
          </a:xfrm>
          <a:prstGeom prst="rect">
            <a:avLst/>
          </a:prstGeom>
          <a:noFill/>
        </p:spPr>
        <p:txBody>
          <a:bodyPr wrap="square" rtlCol="0">
            <a:spAutoFit/>
          </a:bodyPr>
          <a:lstStyle/>
          <a:p>
            <a:pPr algn="ctr">
              <a:spcBef>
                <a:spcPct val="0"/>
              </a:spcBef>
              <a:buFontTx/>
              <a:buNone/>
            </a:pPr>
            <a:r>
              <a:rPr lang="en-GB" altLang="en-US" dirty="0">
                <a:latin typeface="Twinkl" pitchFamily="2" charset="0"/>
              </a:rPr>
              <a:t>The sun is a star made of burning gas.  </a:t>
            </a:r>
          </a:p>
          <a:p>
            <a:pPr algn="ctr">
              <a:spcBef>
                <a:spcPct val="0"/>
              </a:spcBef>
              <a:buFontTx/>
              <a:buNone/>
            </a:pPr>
            <a:r>
              <a:rPr lang="en-GB" altLang="en-US" dirty="0">
                <a:latin typeface="Twinkl" pitchFamily="2" charset="0"/>
              </a:rPr>
              <a:t>The sun gives us daylight and it also gives us heat.</a:t>
            </a:r>
          </a:p>
          <a:p>
            <a:pPr algn="ctr">
              <a:spcBef>
                <a:spcPct val="0"/>
              </a:spcBef>
              <a:buFontTx/>
              <a:buNone/>
            </a:pPr>
            <a:r>
              <a:rPr lang="en-GB" altLang="en-US" dirty="0">
                <a:latin typeface="Twinkl" pitchFamily="2" charset="0"/>
              </a:rPr>
              <a:t>When it is a sunny day you can feel the warmth of the sun on your skin. </a:t>
            </a:r>
          </a:p>
          <a:p>
            <a:endParaRPr lang="en-GB"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rcRect l="1485" t="9681" r="117" b="3569"/>
          <a:stretch>
            <a:fillRect/>
          </a:stretch>
        </p:blipFill>
        <p:spPr>
          <a:xfrm>
            <a:off x="1491859" y="1153629"/>
            <a:ext cx="6150752" cy="3615070"/>
          </a:xfrm>
          <a:custGeom>
            <a:avLst/>
            <a:gdLst>
              <a:gd name="connsiteX0" fmla="*/ 336708 w 6150752"/>
              <a:gd name="connsiteY0" fmla="*/ 0 h 3615070"/>
              <a:gd name="connsiteX1" fmla="*/ 5814044 w 6150752"/>
              <a:gd name="connsiteY1" fmla="*/ 0 h 3615070"/>
              <a:gd name="connsiteX2" fmla="*/ 6150752 w 6150752"/>
              <a:gd name="connsiteY2" fmla="*/ 336708 h 3615070"/>
              <a:gd name="connsiteX3" fmla="*/ 6150752 w 6150752"/>
              <a:gd name="connsiteY3" fmla="*/ 3278362 h 3615070"/>
              <a:gd name="connsiteX4" fmla="*/ 5814044 w 6150752"/>
              <a:gd name="connsiteY4" fmla="*/ 3615070 h 3615070"/>
              <a:gd name="connsiteX5" fmla="*/ 336708 w 6150752"/>
              <a:gd name="connsiteY5" fmla="*/ 3615070 h 3615070"/>
              <a:gd name="connsiteX6" fmla="*/ 0 w 6150752"/>
              <a:gd name="connsiteY6" fmla="*/ 3278362 h 3615070"/>
              <a:gd name="connsiteX7" fmla="*/ 0 w 6150752"/>
              <a:gd name="connsiteY7" fmla="*/ 336708 h 3615070"/>
              <a:gd name="connsiteX8" fmla="*/ 336708 w 6150752"/>
              <a:gd name="connsiteY8" fmla="*/ 0 h 361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752" h="3615070">
                <a:moveTo>
                  <a:pt x="336708" y="0"/>
                </a:moveTo>
                <a:lnTo>
                  <a:pt x="5814044" y="0"/>
                </a:lnTo>
                <a:cubicBezTo>
                  <a:pt x="6000003" y="0"/>
                  <a:pt x="6150752" y="150749"/>
                  <a:pt x="6150752" y="336708"/>
                </a:cubicBezTo>
                <a:lnTo>
                  <a:pt x="6150752" y="3278362"/>
                </a:lnTo>
                <a:cubicBezTo>
                  <a:pt x="6150752" y="3464321"/>
                  <a:pt x="6000003" y="3615070"/>
                  <a:pt x="5814044" y="3615070"/>
                </a:cubicBezTo>
                <a:lnTo>
                  <a:pt x="336708" y="3615070"/>
                </a:lnTo>
                <a:cubicBezTo>
                  <a:pt x="150749" y="3615070"/>
                  <a:pt x="0" y="3464321"/>
                  <a:pt x="0" y="3278362"/>
                </a:cubicBezTo>
                <a:lnTo>
                  <a:pt x="0" y="336708"/>
                </a:lnTo>
                <a:cubicBezTo>
                  <a:pt x="0" y="150749"/>
                  <a:pt x="150749" y="0"/>
                  <a:pt x="336708" y="0"/>
                </a:cubicBezTo>
                <a:close/>
              </a:path>
            </a:pathLst>
          </a:cu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4880341"/>
            <a:ext cx="7632700" cy="1477328"/>
          </a:xfrm>
          <a:prstGeom prst="rect">
            <a:avLst/>
          </a:prstGeom>
          <a:noFill/>
        </p:spPr>
        <p:txBody>
          <a:bodyPr wrap="square" rtlCol="0">
            <a:spAutoFit/>
          </a:bodyPr>
          <a:lstStyle/>
          <a:p>
            <a:pPr algn="ctr">
              <a:spcBef>
                <a:spcPct val="0"/>
              </a:spcBef>
              <a:buFontTx/>
              <a:buNone/>
            </a:pPr>
            <a:r>
              <a:rPr lang="en-GB" altLang="en-US" dirty="0">
                <a:latin typeface="Twinkl" pitchFamily="2" charset="0"/>
              </a:rPr>
              <a:t>When you see very dark clouds in the sky, </a:t>
            </a:r>
            <a:br>
              <a:rPr lang="en-GB" altLang="en-US" dirty="0">
                <a:latin typeface="Twinkl" pitchFamily="2" charset="0"/>
              </a:rPr>
            </a:br>
            <a:r>
              <a:rPr lang="en-GB" altLang="en-US" dirty="0">
                <a:latin typeface="Twinkl" pitchFamily="2" charset="0"/>
              </a:rPr>
              <a:t>they are carrying lots of tiny drops of water. </a:t>
            </a:r>
          </a:p>
          <a:p>
            <a:pPr algn="ctr">
              <a:spcBef>
                <a:spcPct val="0"/>
              </a:spcBef>
              <a:buFontTx/>
              <a:buNone/>
            </a:pPr>
            <a:r>
              <a:rPr lang="en-GB" altLang="en-US" dirty="0">
                <a:latin typeface="Twinkl" pitchFamily="2" charset="0"/>
              </a:rPr>
              <a:t>When some of these drops of water fall from the clouds to the ground, </a:t>
            </a:r>
            <a:br>
              <a:rPr lang="en-GB" altLang="en-US" dirty="0">
                <a:latin typeface="Twinkl" pitchFamily="2" charset="0"/>
              </a:rPr>
            </a:br>
            <a:r>
              <a:rPr lang="en-GB" altLang="en-US" dirty="0">
                <a:latin typeface="Twinkl" pitchFamily="2" charset="0"/>
              </a:rPr>
              <a:t>it is raining.  </a:t>
            </a:r>
          </a:p>
          <a:p>
            <a:endParaRPr lang="en-GB" dirty="0"/>
          </a:p>
        </p:txBody>
      </p:sp>
      <p:sp>
        <p:nvSpPr>
          <p:cNvPr id="21" name="Title 20"/>
          <p:cNvSpPr>
            <a:spLocks noGrp="1"/>
          </p:cNvSpPr>
          <p:nvPr>
            <p:ph type="title"/>
          </p:nvPr>
        </p:nvSpPr>
        <p:spPr>
          <a:xfrm>
            <a:off x="457198" y="319403"/>
            <a:ext cx="8220075" cy="994306"/>
          </a:xfrm>
        </p:spPr>
        <p:txBody>
          <a:bodyPr/>
          <a:lstStyle/>
          <a:p>
            <a:r>
              <a:rPr lang="en-GB" sz="3600" dirty="0"/>
              <a:t>Rain</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Photo courtesy of (YELLOW Mao. </a:t>
            </a:r>
            <a:r>
              <a:rPr lang="ja-JP"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黃毛</a:t>
            </a:r>
            <a:r>
              <a:rPr lang="en-US" altLang="ja-JP"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 </a:t>
            </a:r>
            <a:r>
              <a:rPr lang="en-GB"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Photographer @flickr.com) - granted under creative commons licence – attribution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l="9742" t="10717" r="9674" b="26133"/>
          <a:stretch>
            <a:fillRect/>
          </a:stretch>
        </p:blipFill>
        <p:spPr>
          <a:xfrm>
            <a:off x="1499191" y="1180214"/>
            <a:ext cx="6150752" cy="3615070"/>
          </a:xfrm>
          <a:custGeom>
            <a:avLst/>
            <a:gdLst>
              <a:gd name="connsiteX0" fmla="*/ 336708 w 6150752"/>
              <a:gd name="connsiteY0" fmla="*/ 0 h 3615070"/>
              <a:gd name="connsiteX1" fmla="*/ 5814044 w 6150752"/>
              <a:gd name="connsiteY1" fmla="*/ 0 h 3615070"/>
              <a:gd name="connsiteX2" fmla="*/ 6150752 w 6150752"/>
              <a:gd name="connsiteY2" fmla="*/ 336708 h 3615070"/>
              <a:gd name="connsiteX3" fmla="*/ 6150752 w 6150752"/>
              <a:gd name="connsiteY3" fmla="*/ 3278362 h 3615070"/>
              <a:gd name="connsiteX4" fmla="*/ 5814044 w 6150752"/>
              <a:gd name="connsiteY4" fmla="*/ 3615070 h 3615070"/>
              <a:gd name="connsiteX5" fmla="*/ 336708 w 6150752"/>
              <a:gd name="connsiteY5" fmla="*/ 3615070 h 3615070"/>
              <a:gd name="connsiteX6" fmla="*/ 0 w 6150752"/>
              <a:gd name="connsiteY6" fmla="*/ 3278362 h 3615070"/>
              <a:gd name="connsiteX7" fmla="*/ 0 w 6150752"/>
              <a:gd name="connsiteY7" fmla="*/ 336708 h 3615070"/>
              <a:gd name="connsiteX8" fmla="*/ 336708 w 6150752"/>
              <a:gd name="connsiteY8" fmla="*/ 0 h 361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752" h="3615070">
                <a:moveTo>
                  <a:pt x="336708" y="0"/>
                </a:moveTo>
                <a:lnTo>
                  <a:pt x="5814044" y="0"/>
                </a:lnTo>
                <a:cubicBezTo>
                  <a:pt x="6000003" y="0"/>
                  <a:pt x="6150752" y="150749"/>
                  <a:pt x="6150752" y="336708"/>
                </a:cubicBezTo>
                <a:lnTo>
                  <a:pt x="6150752" y="3278362"/>
                </a:lnTo>
                <a:cubicBezTo>
                  <a:pt x="6150752" y="3464321"/>
                  <a:pt x="6000003" y="3615070"/>
                  <a:pt x="5814044" y="3615070"/>
                </a:cubicBezTo>
                <a:lnTo>
                  <a:pt x="336708" y="3615070"/>
                </a:lnTo>
                <a:cubicBezTo>
                  <a:pt x="150749" y="3615070"/>
                  <a:pt x="0" y="3464321"/>
                  <a:pt x="0" y="3278362"/>
                </a:cubicBezTo>
                <a:lnTo>
                  <a:pt x="0" y="336708"/>
                </a:lnTo>
                <a:cubicBezTo>
                  <a:pt x="0" y="150749"/>
                  <a:pt x="150749" y="0"/>
                  <a:pt x="336708" y="0"/>
                </a:cubicBezTo>
                <a:close/>
              </a:path>
            </a:pathLst>
          </a:custGeom>
        </p:spPr>
      </p:pic>
    </p:spTree>
    <p:extLst>
      <p:ext uri="{BB962C8B-B14F-4D97-AF65-F5344CB8AC3E}">
        <p14:creationId xmlns:p14="http://schemas.microsoft.com/office/powerpoint/2010/main" val="52657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4880341"/>
            <a:ext cx="7632700" cy="1477328"/>
          </a:xfrm>
          <a:prstGeom prst="rect">
            <a:avLst/>
          </a:prstGeom>
          <a:noFill/>
        </p:spPr>
        <p:txBody>
          <a:bodyPr wrap="square" rtlCol="0">
            <a:spAutoFit/>
          </a:bodyPr>
          <a:lstStyle/>
          <a:p>
            <a:pPr algn="ctr">
              <a:spcBef>
                <a:spcPct val="0"/>
              </a:spcBef>
              <a:buFontTx/>
              <a:buNone/>
            </a:pPr>
            <a:r>
              <a:rPr lang="en-GB" altLang="en-US" dirty="0">
                <a:latin typeface="Twinkl" pitchFamily="2" charset="0"/>
              </a:rPr>
              <a:t>Clouds are made up of lots of tiny drops of water.   </a:t>
            </a:r>
          </a:p>
          <a:p>
            <a:pPr algn="ctr">
              <a:spcBef>
                <a:spcPct val="0"/>
              </a:spcBef>
              <a:buFontTx/>
              <a:buNone/>
            </a:pPr>
            <a:r>
              <a:rPr lang="en-GB" altLang="en-US" dirty="0">
                <a:latin typeface="Twinkl" pitchFamily="2" charset="0"/>
              </a:rPr>
              <a:t>Clouds can be different shapes and sizes.  </a:t>
            </a:r>
          </a:p>
          <a:p>
            <a:pPr algn="ctr">
              <a:spcBef>
                <a:spcPct val="0"/>
              </a:spcBef>
              <a:buFontTx/>
              <a:buNone/>
            </a:pPr>
            <a:r>
              <a:rPr lang="en-GB" altLang="en-US" dirty="0">
                <a:latin typeface="Twinkl" pitchFamily="2" charset="0"/>
              </a:rPr>
              <a:t>You can also have different coloured clouds. </a:t>
            </a:r>
          </a:p>
          <a:p>
            <a:pPr algn="ctr">
              <a:spcBef>
                <a:spcPct val="0"/>
              </a:spcBef>
              <a:buFontTx/>
              <a:buNone/>
            </a:pPr>
            <a:r>
              <a:rPr lang="en-GB" altLang="en-US" dirty="0">
                <a:latin typeface="Twinkl" pitchFamily="2" charset="0"/>
              </a:rPr>
              <a:t>Some clouds are white and some can be grey</a:t>
            </a:r>
            <a:r>
              <a:rPr lang="en-GB" altLang="en-US" dirty="0"/>
              <a:t>. </a:t>
            </a:r>
            <a:endParaRPr lang="en-GB" altLang="en-US" dirty="0">
              <a:latin typeface="Twinkl" pitchFamily="2" charset="0"/>
            </a:endParaRPr>
          </a:p>
          <a:p>
            <a:endParaRPr lang="en-GB" dirty="0"/>
          </a:p>
        </p:txBody>
      </p:sp>
      <p:sp>
        <p:nvSpPr>
          <p:cNvPr id="21" name="Title 20"/>
          <p:cNvSpPr>
            <a:spLocks noGrp="1"/>
          </p:cNvSpPr>
          <p:nvPr>
            <p:ph type="title"/>
          </p:nvPr>
        </p:nvSpPr>
        <p:spPr>
          <a:xfrm>
            <a:off x="457198" y="319403"/>
            <a:ext cx="8220075" cy="994306"/>
          </a:xfrm>
        </p:spPr>
        <p:txBody>
          <a:bodyPr/>
          <a:lstStyle/>
          <a:p>
            <a:r>
              <a:rPr lang="en-GB" sz="3600" dirty="0"/>
              <a:t>Clouds</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Photo courtesy of (NJ Lee @flickr.com) - granted under creative commons licence – attribution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l="1602" t="8727" b="4524"/>
          <a:stretch>
            <a:fillRect/>
          </a:stretch>
        </p:blipFill>
        <p:spPr>
          <a:xfrm>
            <a:off x="1499191" y="1180214"/>
            <a:ext cx="6150752" cy="3615070"/>
          </a:xfrm>
          <a:custGeom>
            <a:avLst/>
            <a:gdLst>
              <a:gd name="connsiteX0" fmla="*/ 336708 w 6150752"/>
              <a:gd name="connsiteY0" fmla="*/ 0 h 3615070"/>
              <a:gd name="connsiteX1" fmla="*/ 5814044 w 6150752"/>
              <a:gd name="connsiteY1" fmla="*/ 0 h 3615070"/>
              <a:gd name="connsiteX2" fmla="*/ 6150752 w 6150752"/>
              <a:gd name="connsiteY2" fmla="*/ 336708 h 3615070"/>
              <a:gd name="connsiteX3" fmla="*/ 6150752 w 6150752"/>
              <a:gd name="connsiteY3" fmla="*/ 3278362 h 3615070"/>
              <a:gd name="connsiteX4" fmla="*/ 5814044 w 6150752"/>
              <a:gd name="connsiteY4" fmla="*/ 3615070 h 3615070"/>
              <a:gd name="connsiteX5" fmla="*/ 336708 w 6150752"/>
              <a:gd name="connsiteY5" fmla="*/ 3615070 h 3615070"/>
              <a:gd name="connsiteX6" fmla="*/ 0 w 6150752"/>
              <a:gd name="connsiteY6" fmla="*/ 3278362 h 3615070"/>
              <a:gd name="connsiteX7" fmla="*/ 0 w 6150752"/>
              <a:gd name="connsiteY7" fmla="*/ 336708 h 3615070"/>
              <a:gd name="connsiteX8" fmla="*/ 336708 w 6150752"/>
              <a:gd name="connsiteY8" fmla="*/ 0 h 361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752" h="3615070">
                <a:moveTo>
                  <a:pt x="336708" y="0"/>
                </a:moveTo>
                <a:lnTo>
                  <a:pt x="5814044" y="0"/>
                </a:lnTo>
                <a:cubicBezTo>
                  <a:pt x="6000003" y="0"/>
                  <a:pt x="6150752" y="150749"/>
                  <a:pt x="6150752" y="336708"/>
                </a:cubicBezTo>
                <a:lnTo>
                  <a:pt x="6150752" y="3278362"/>
                </a:lnTo>
                <a:cubicBezTo>
                  <a:pt x="6150752" y="3464321"/>
                  <a:pt x="6000003" y="3615070"/>
                  <a:pt x="5814044" y="3615070"/>
                </a:cubicBezTo>
                <a:lnTo>
                  <a:pt x="336708" y="3615070"/>
                </a:lnTo>
                <a:cubicBezTo>
                  <a:pt x="150749" y="3615070"/>
                  <a:pt x="0" y="3464321"/>
                  <a:pt x="0" y="3278362"/>
                </a:cubicBezTo>
                <a:lnTo>
                  <a:pt x="0" y="336708"/>
                </a:lnTo>
                <a:cubicBezTo>
                  <a:pt x="0" y="150749"/>
                  <a:pt x="150749" y="0"/>
                  <a:pt x="336708" y="0"/>
                </a:cubicBezTo>
                <a:close/>
              </a:path>
            </a:pathLst>
          </a:custGeom>
        </p:spPr>
      </p:pic>
    </p:spTree>
    <p:extLst>
      <p:ext uri="{BB962C8B-B14F-4D97-AF65-F5344CB8AC3E}">
        <p14:creationId xmlns:p14="http://schemas.microsoft.com/office/powerpoint/2010/main" val="282507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4880341"/>
            <a:ext cx="7632700" cy="1477328"/>
          </a:xfrm>
          <a:prstGeom prst="rect">
            <a:avLst/>
          </a:prstGeom>
          <a:noFill/>
        </p:spPr>
        <p:txBody>
          <a:bodyPr wrap="square" rtlCol="0">
            <a:spAutoFit/>
          </a:bodyPr>
          <a:lstStyle/>
          <a:p>
            <a:pPr algn="ctr">
              <a:spcBef>
                <a:spcPct val="0"/>
              </a:spcBef>
              <a:buFontTx/>
              <a:buNone/>
            </a:pPr>
            <a:r>
              <a:rPr lang="en-GB" altLang="en-US" dirty="0">
                <a:latin typeface="Twinkl" pitchFamily="2" charset="0"/>
              </a:rPr>
              <a:t>Lightning is a large flash of electricity that goes all the </a:t>
            </a:r>
            <a:br>
              <a:rPr lang="en-GB" altLang="en-US" dirty="0">
                <a:latin typeface="Twinkl" pitchFamily="2" charset="0"/>
              </a:rPr>
            </a:br>
            <a:r>
              <a:rPr lang="en-GB" altLang="en-US" dirty="0">
                <a:latin typeface="Twinkl" pitchFamily="2" charset="0"/>
              </a:rPr>
              <a:t>way from the sky to the ground! </a:t>
            </a:r>
          </a:p>
          <a:p>
            <a:pPr algn="ctr">
              <a:spcBef>
                <a:spcPct val="0"/>
              </a:spcBef>
              <a:buFontTx/>
              <a:buNone/>
            </a:pPr>
            <a:r>
              <a:rPr lang="en-GB" altLang="en-US" dirty="0">
                <a:latin typeface="Twinkl" pitchFamily="2" charset="0"/>
              </a:rPr>
              <a:t>You normally see lightning during a thunder storm. </a:t>
            </a:r>
          </a:p>
          <a:p>
            <a:pPr algn="ctr">
              <a:spcBef>
                <a:spcPct val="0"/>
              </a:spcBef>
              <a:buFontTx/>
              <a:buNone/>
            </a:pPr>
            <a:r>
              <a:rPr lang="en-GB" altLang="en-US" dirty="0">
                <a:latin typeface="Twinkl" pitchFamily="2" charset="0"/>
              </a:rPr>
              <a:t>You may see a flash of lightning and then hear thunder!</a:t>
            </a:r>
            <a:r>
              <a:rPr lang="en-GB" altLang="en-US" dirty="0">
                <a:solidFill>
                  <a:srgbClr val="FF0000"/>
                </a:solidFill>
              </a:rPr>
              <a:t> </a:t>
            </a:r>
          </a:p>
          <a:p>
            <a:endParaRPr lang="en-GB" dirty="0"/>
          </a:p>
        </p:txBody>
      </p:sp>
      <p:sp>
        <p:nvSpPr>
          <p:cNvPr id="21" name="Title 20"/>
          <p:cNvSpPr>
            <a:spLocks noGrp="1"/>
          </p:cNvSpPr>
          <p:nvPr>
            <p:ph type="title"/>
          </p:nvPr>
        </p:nvSpPr>
        <p:spPr>
          <a:xfrm>
            <a:off x="457198" y="319403"/>
            <a:ext cx="8220075" cy="994306"/>
          </a:xfrm>
        </p:spPr>
        <p:txBody>
          <a:bodyPr/>
          <a:lstStyle/>
          <a:p>
            <a:r>
              <a:rPr lang="en-GB" sz="3600" dirty="0"/>
              <a:t>Lightning</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jaygohel</a:t>
            </a:r>
            <a:r>
              <a:rPr lang="en-GB"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 @flickr.com) - granted under creative commons licence – attribution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l="509" t="3914" r="1288" b="9169"/>
          <a:stretch>
            <a:fillRect/>
          </a:stretch>
        </p:blipFill>
        <p:spPr>
          <a:xfrm>
            <a:off x="1499191" y="1180214"/>
            <a:ext cx="6150752" cy="3615070"/>
          </a:xfrm>
          <a:custGeom>
            <a:avLst/>
            <a:gdLst>
              <a:gd name="connsiteX0" fmla="*/ 336708 w 6150752"/>
              <a:gd name="connsiteY0" fmla="*/ 0 h 3615070"/>
              <a:gd name="connsiteX1" fmla="*/ 5814044 w 6150752"/>
              <a:gd name="connsiteY1" fmla="*/ 0 h 3615070"/>
              <a:gd name="connsiteX2" fmla="*/ 6150752 w 6150752"/>
              <a:gd name="connsiteY2" fmla="*/ 336708 h 3615070"/>
              <a:gd name="connsiteX3" fmla="*/ 6150752 w 6150752"/>
              <a:gd name="connsiteY3" fmla="*/ 3278362 h 3615070"/>
              <a:gd name="connsiteX4" fmla="*/ 5814044 w 6150752"/>
              <a:gd name="connsiteY4" fmla="*/ 3615070 h 3615070"/>
              <a:gd name="connsiteX5" fmla="*/ 336708 w 6150752"/>
              <a:gd name="connsiteY5" fmla="*/ 3615070 h 3615070"/>
              <a:gd name="connsiteX6" fmla="*/ 0 w 6150752"/>
              <a:gd name="connsiteY6" fmla="*/ 3278362 h 3615070"/>
              <a:gd name="connsiteX7" fmla="*/ 0 w 6150752"/>
              <a:gd name="connsiteY7" fmla="*/ 336708 h 3615070"/>
              <a:gd name="connsiteX8" fmla="*/ 336708 w 6150752"/>
              <a:gd name="connsiteY8" fmla="*/ 0 h 361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752" h="3615070">
                <a:moveTo>
                  <a:pt x="336708" y="0"/>
                </a:moveTo>
                <a:lnTo>
                  <a:pt x="5814044" y="0"/>
                </a:lnTo>
                <a:cubicBezTo>
                  <a:pt x="6000003" y="0"/>
                  <a:pt x="6150752" y="150749"/>
                  <a:pt x="6150752" y="336708"/>
                </a:cubicBezTo>
                <a:lnTo>
                  <a:pt x="6150752" y="3278362"/>
                </a:lnTo>
                <a:cubicBezTo>
                  <a:pt x="6150752" y="3464321"/>
                  <a:pt x="6000003" y="3615070"/>
                  <a:pt x="5814044" y="3615070"/>
                </a:cubicBezTo>
                <a:lnTo>
                  <a:pt x="336708" y="3615070"/>
                </a:lnTo>
                <a:cubicBezTo>
                  <a:pt x="150749" y="3615070"/>
                  <a:pt x="0" y="3464321"/>
                  <a:pt x="0" y="3278362"/>
                </a:cubicBezTo>
                <a:lnTo>
                  <a:pt x="0" y="336708"/>
                </a:lnTo>
                <a:cubicBezTo>
                  <a:pt x="0" y="150749"/>
                  <a:pt x="150749" y="0"/>
                  <a:pt x="336708" y="0"/>
                </a:cubicBezTo>
                <a:close/>
              </a:path>
            </a:pathLst>
          </a:custGeom>
        </p:spPr>
      </p:pic>
    </p:spTree>
    <p:extLst>
      <p:ext uri="{BB962C8B-B14F-4D97-AF65-F5344CB8AC3E}">
        <p14:creationId xmlns:p14="http://schemas.microsoft.com/office/powerpoint/2010/main" val="225089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319403"/>
            <a:ext cx="8220075" cy="994306"/>
          </a:xfrm>
        </p:spPr>
        <p:txBody>
          <a:bodyPr/>
          <a:lstStyle/>
          <a:p>
            <a:r>
              <a:rPr lang="en-GB" sz="3600" dirty="0"/>
              <a:t>Snow</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Photo courtesy of (Stephane Mignon @flickr.com) - granted under creative commons licence – attribution</a:t>
            </a:r>
          </a:p>
        </p:txBody>
      </p:sp>
      <p:sp>
        <p:nvSpPr>
          <p:cNvPr id="2" name="TextBox 1"/>
          <p:cNvSpPr txBox="1"/>
          <p:nvPr/>
        </p:nvSpPr>
        <p:spPr>
          <a:xfrm>
            <a:off x="755650" y="4880341"/>
            <a:ext cx="7632700" cy="1200329"/>
          </a:xfrm>
          <a:prstGeom prst="rect">
            <a:avLst/>
          </a:prstGeom>
          <a:noFill/>
        </p:spPr>
        <p:txBody>
          <a:bodyPr wrap="square" rtlCol="0">
            <a:spAutoFit/>
          </a:bodyPr>
          <a:lstStyle/>
          <a:p>
            <a:pPr algn="ctr">
              <a:spcBef>
                <a:spcPct val="0"/>
              </a:spcBef>
              <a:buFontTx/>
              <a:buNone/>
            </a:pPr>
            <a:r>
              <a:rPr lang="en-GB" altLang="en-US" dirty="0">
                <a:latin typeface="Twinkl" pitchFamily="2" charset="0"/>
              </a:rPr>
              <a:t>Snow is soft, white ice crystals that fall from the sky. </a:t>
            </a:r>
          </a:p>
          <a:p>
            <a:pPr algn="ctr">
              <a:spcBef>
                <a:spcPct val="0"/>
              </a:spcBef>
              <a:buFontTx/>
              <a:buNone/>
            </a:pPr>
            <a:r>
              <a:rPr lang="en-GB" altLang="en-US" dirty="0">
                <a:latin typeface="Twinkl" pitchFamily="2" charset="0"/>
              </a:rPr>
              <a:t>They can form a layer of white snow on the ground.</a:t>
            </a:r>
          </a:p>
          <a:p>
            <a:pPr algn="ctr">
              <a:spcBef>
                <a:spcPct val="0"/>
              </a:spcBef>
              <a:buFontTx/>
              <a:buNone/>
            </a:pPr>
            <a:r>
              <a:rPr lang="en-GB" altLang="en-US" dirty="0">
                <a:latin typeface="Twinkl" pitchFamily="2" charset="0"/>
              </a:rPr>
              <a:t>If it is too cold it will not snow but there might be ice.  </a:t>
            </a:r>
          </a:p>
          <a:p>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l="868" t="5370" r="527" b="8057"/>
          <a:stretch>
            <a:fillRect/>
          </a:stretch>
        </p:blipFill>
        <p:spPr>
          <a:xfrm>
            <a:off x="1499191" y="1180214"/>
            <a:ext cx="6150752" cy="3615070"/>
          </a:xfrm>
          <a:custGeom>
            <a:avLst/>
            <a:gdLst>
              <a:gd name="connsiteX0" fmla="*/ 336708 w 6150752"/>
              <a:gd name="connsiteY0" fmla="*/ 0 h 3615070"/>
              <a:gd name="connsiteX1" fmla="*/ 5814044 w 6150752"/>
              <a:gd name="connsiteY1" fmla="*/ 0 h 3615070"/>
              <a:gd name="connsiteX2" fmla="*/ 6150752 w 6150752"/>
              <a:gd name="connsiteY2" fmla="*/ 336708 h 3615070"/>
              <a:gd name="connsiteX3" fmla="*/ 6150752 w 6150752"/>
              <a:gd name="connsiteY3" fmla="*/ 3278362 h 3615070"/>
              <a:gd name="connsiteX4" fmla="*/ 5814044 w 6150752"/>
              <a:gd name="connsiteY4" fmla="*/ 3615070 h 3615070"/>
              <a:gd name="connsiteX5" fmla="*/ 336708 w 6150752"/>
              <a:gd name="connsiteY5" fmla="*/ 3615070 h 3615070"/>
              <a:gd name="connsiteX6" fmla="*/ 0 w 6150752"/>
              <a:gd name="connsiteY6" fmla="*/ 3278362 h 3615070"/>
              <a:gd name="connsiteX7" fmla="*/ 0 w 6150752"/>
              <a:gd name="connsiteY7" fmla="*/ 336708 h 3615070"/>
              <a:gd name="connsiteX8" fmla="*/ 336708 w 6150752"/>
              <a:gd name="connsiteY8" fmla="*/ 0 h 361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752" h="3615070">
                <a:moveTo>
                  <a:pt x="336708" y="0"/>
                </a:moveTo>
                <a:lnTo>
                  <a:pt x="5814044" y="0"/>
                </a:lnTo>
                <a:cubicBezTo>
                  <a:pt x="6000003" y="0"/>
                  <a:pt x="6150752" y="150749"/>
                  <a:pt x="6150752" y="336708"/>
                </a:cubicBezTo>
                <a:lnTo>
                  <a:pt x="6150752" y="3278362"/>
                </a:lnTo>
                <a:cubicBezTo>
                  <a:pt x="6150752" y="3464321"/>
                  <a:pt x="6000003" y="3615070"/>
                  <a:pt x="5814044" y="3615070"/>
                </a:cubicBezTo>
                <a:lnTo>
                  <a:pt x="336708" y="3615070"/>
                </a:lnTo>
                <a:cubicBezTo>
                  <a:pt x="150749" y="3615070"/>
                  <a:pt x="0" y="3464321"/>
                  <a:pt x="0" y="3278362"/>
                </a:cubicBezTo>
                <a:lnTo>
                  <a:pt x="0" y="336708"/>
                </a:lnTo>
                <a:cubicBezTo>
                  <a:pt x="0" y="150749"/>
                  <a:pt x="150749" y="0"/>
                  <a:pt x="336708" y="0"/>
                </a:cubicBezTo>
                <a:close/>
              </a:path>
            </a:pathLst>
          </a:custGeom>
        </p:spPr>
      </p:pic>
    </p:spTree>
    <p:extLst>
      <p:ext uri="{BB962C8B-B14F-4D97-AF65-F5344CB8AC3E}">
        <p14:creationId xmlns:p14="http://schemas.microsoft.com/office/powerpoint/2010/main" val="2006496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319403"/>
            <a:ext cx="8220075" cy="994306"/>
          </a:xfrm>
        </p:spPr>
        <p:txBody>
          <a:bodyPr/>
          <a:lstStyle/>
          <a:p>
            <a:r>
              <a:rPr lang="en-GB" sz="3600" dirty="0"/>
              <a:t>Wind</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Photo courtesy of (Sam Wong  @flickr.com) - granted under creative commons licence – attribution</a:t>
            </a:r>
          </a:p>
        </p:txBody>
      </p:sp>
      <p:sp>
        <p:nvSpPr>
          <p:cNvPr id="2" name="TextBox 1"/>
          <p:cNvSpPr txBox="1"/>
          <p:nvPr/>
        </p:nvSpPr>
        <p:spPr>
          <a:xfrm>
            <a:off x="755650" y="4880341"/>
            <a:ext cx="7632700" cy="1200329"/>
          </a:xfrm>
          <a:prstGeom prst="rect">
            <a:avLst/>
          </a:prstGeom>
          <a:noFill/>
        </p:spPr>
        <p:txBody>
          <a:bodyPr wrap="square" rtlCol="0">
            <a:spAutoFit/>
          </a:bodyPr>
          <a:lstStyle/>
          <a:p>
            <a:pPr algn="ctr">
              <a:spcBef>
                <a:spcPct val="0"/>
              </a:spcBef>
              <a:buFontTx/>
              <a:buNone/>
            </a:pPr>
            <a:r>
              <a:rPr lang="en-GB" altLang="en-US" dirty="0">
                <a:latin typeface="Twinkl" pitchFamily="2" charset="0"/>
              </a:rPr>
              <a:t>You cannot see wind because it is just moving air. </a:t>
            </a:r>
          </a:p>
          <a:p>
            <a:pPr algn="ctr">
              <a:spcBef>
                <a:spcPct val="0"/>
              </a:spcBef>
              <a:buFontTx/>
              <a:buNone/>
            </a:pPr>
            <a:r>
              <a:rPr lang="en-GB" altLang="en-US" dirty="0">
                <a:latin typeface="Twinkl" pitchFamily="2" charset="0"/>
              </a:rPr>
              <a:t>However, you can see the effect the wind has on different objects. You can see leaves and tree branches blowing in the wind. The speed and direction of the wind can be measured.</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t="13529" r="1083" b="8954"/>
          <a:stretch>
            <a:fillRect/>
          </a:stretch>
        </p:blipFill>
        <p:spPr>
          <a:xfrm>
            <a:off x="1499191" y="1180214"/>
            <a:ext cx="6150752" cy="3615070"/>
          </a:xfrm>
          <a:custGeom>
            <a:avLst/>
            <a:gdLst>
              <a:gd name="connsiteX0" fmla="*/ 336708 w 6150752"/>
              <a:gd name="connsiteY0" fmla="*/ 0 h 3615070"/>
              <a:gd name="connsiteX1" fmla="*/ 5814044 w 6150752"/>
              <a:gd name="connsiteY1" fmla="*/ 0 h 3615070"/>
              <a:gd name="connsiteX2" fmla="*/ 6150752 w 6150752"/>
              <a:gd name="connsiteY2" fmla="*/ 336708 h 3615070"/>
              <a:gd name="connsiteX3" fmla="*/ 6150752 w 6150752"/>
              <a:gd name="connsiteY3" fmla="*/ 3278362 h 3615070"/>
              <a:gd name="connsiteX4" fmla="*/ 5814044 w 6150752"/>
              <a:gd name="connsiteY4" fmla="*/ 3615070 h 3615070"/>
              <a:gd name="connsiteX5" fmla="*/ 336708 w 6150752"/>
              <a:gd name="connsiteY5" fmla="*/ 3615070 h 3615070"/>
              <a:gd name="connsiteX6" fmla="*/ 0 w 6150752"/>
              <a:gd name="connsiteY6" fmla="*/ 3278362 h 3615070"/>
              <a:gd name="connsiteX7" fmla="*/ 0 w 6150752"/>
              <a:gd name="connsiteY7" fmla="*/ 336708 h 3615070"/>
              <a:gd name="connsiteX8" fmla="*/ 336708 w 6150752"/>
              <a:gd name="connsiteY8" fmla="*/ 0 h 361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752" h="3615070">
                <a:moveTo>
                  <a:pt x="336708" y="0"/>
                </a:moveTo>
                <a:lnTo>
                  <a:pt x="5814044" y="0"/>
                </a:lnTo>
                <a:cubicBezTo>
                  <a:pt x="6000003" y="0"/>
                  <a:pt x="6150752" y="150749"/>
                  <a:pt x="6150752" y="336708"/>
                </a:cubicBezTo>
                <a:lnTo>
                  <a:pt x="6150752" y="3278362"/>
                </a:lnTo>
                <a:cubicBezTo>
                  <a:pt x="6150752" y="3464321"/>
                  <a:pt x="6000003" y="3615070"/>
                  <a:pt x="5814044" y="3615070"/>
                </a:cubicBezTo>
                <a:lnTo>
                  <a:pt x="336708" y="3615070"/>
                </a:lnTo>
                <a:cubicBezTo>
                  <a:pt x="150749" y="3615070"/>
                  <a:pt x="0" y="3464321"/>
                  <a:pt x="0" y="3278362"/>
                </a:cubicBezTo>
                <a:lnTo>
                  <a:pt x="0" y="336708"/>
                </a:lnTo>
                <a:cubicBezTo>
                  <a:pt x="0" y="150749"/>
                  <a:pt x="150749" y="0"/>
                  <a:pt x="336708" y="0"/>
                </a:cubicBezTo>
                <a:close/>
              </a:path>
            </a:pathLst>
          </a:custGeom>
        </p:spPr>
      </p:pic>
    </p:spTree>
    <p:extLst>
      <p:ext uri="{BB962C8B-B14F-4D97-AF65-F5344CB8AC3E}">
        <p14:creationId xmlns:p14="http://schemas.microsoft.com/office/powerpoint/2010/main" val="287944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4880341"/>
            <a:ext cx="7632700" cy="1477328"/>
          </a:xfrm>
          <a:prstGeom prst="rect">
            <a:avLst/>
          </a:prstGeom>
          <a:noFill/>
        </p:spPr>
        <p:txBody>
          <a:bodyPr wrap="square" rtlCol="0">
            <a:spAutoFit/>
          </a:bodyPr>
          <a:lstStyle/>
          <a:p>
            <a:pPr algn="ctr">
              <a:spcBef>
                <a:spcPct val="0"/>
              </a:spcBef>
              <a:buFontTx/>
              <a:buNone/>
            </a:pPr>
            <a:r>
              <a:rPr lang="en-GB" altLang="en-US" dirty="0">
                <a:latin typeface="Twinkl" pitchFamily="2" charset="0"/>
              </a:rPr>
              <a:t>Rainbows appear when it is sunny in one part of the sky and </a:t>
            </a:r>
            <a:br>
              <a:rPr lang="en-GB" altLang="en-US" dirty="0">
                <a:latin typeface="Twinkl" pitchFamily="2" charset="0"/>
              </a:rPr>
            </a:br>
            <a:r>
              <a:rPr lang="en-GB" altLang="en-US" dirty="0">
                <a:latin typeface="Twinkl" pitchFamily="2" charset="0"/>
              </a:rPr>
              <a:t>raining in another. </a:t>
            </a:r>
          </a:p>
          <a:p>
            <a:pPr algn="ctr">
              <a:spcBef>
                <a:spcPct val="0"/>
              </a:spcBef>
              <a:buFontTx/>
              <a:buNone/>
            </a:pPr>
            <a:r>
              <a:rPr lang="en-GB" altLang="en-US" dirty="0">
                <a:latin typeface="Twinkl" pitchFamily="2" charset="0"/>
              </a:rPr>
              <a:t>The seven colours of the rainbow are red, orange, yellow, green, blue, indigo and violet. </a:t>
            </a:r>
          </a:p>
          <a:p>
            <a:endParaRPr lang="en-GB" dirty="0"/>
          </a:p>
        </p:txBody>
      </p:sp>
      <p:sp>
        <p:nvSpPr>
          <p:cNvPr id="21" name="Title 20"/>
          <p:cNvSpPr>
            <a:spLocks noGrp="1"/>
          </p:cNvSpPr>
          <p:nvPr>
            <p:ph type="title"/>
          </p:nvPr>
        </p:nvSpPr>
        <p:spPr>
          <a:xfrm>
            <a:off x="457198" y="319403"/>
            <a:ext cx="8220075" cy="994306"/>
          </a:xfrm>
        </p:spPr>
        <p:txBody>
          <a:bodyPr/>
          <a:lstStyle/>
          <a:p>
            <a:r>
              <a:rPr lang="en-GB" sz="3600" dirty="0"/>
              <a:t>Rainbow</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Photo courtesy of (Allen Watkin @flickr.com) - granted under creative commons licence – attribution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l="598" t="5024" r="598" b="8227"/>
          <a:stretch>
            <a:fillRect/>
          </a:stretch>
        </p:blipFill>
        <p:spPr>
          <a:xfrm>
            <a:off x="1499191" y="1180214"/>
            <a:ext cx="6150752" cy="3615070"/>
          </a:xfrm>
          <a:custGeom>
            <a:avLst/>
            <a:gdLst>
              <a:gd name="connsiteX0" fmla="*/ 336708 w 6150752"/>
              <a:gd name="connsiteY0" fmla="*/ 0 h 3615070"/>
              <a:gd name="connsiteX1" fmla="*/ 5814044 w 6150752"/>
              <a:gd name="connsiteY1" fmla="*/ 0 h 3615070"/>
              <a:gd name="connsiteX2" fmla="*/ 6150752 w 6150752"/>
              <a:gd name="connsiteY2" fmla="*/ 336708 h 3615070"/>
              <a:gd name="connsiteX3" fmla="*/ 6150752 w 6150752"/>
              <a:gd name="connsiteY3" fmla="*/ 3278362 h 3615070"/>
              <a:gd name="connsiteX4" fmla="*/ 5814044 w 6150752"/>
              <a:gd name="connsiteY4" fmla="*/ 3615070 h 3615070"/>
              <a:gd name="connsiteX5" fmla="*/ 336708 w 6150752"/>
              <a:gd name="connsiteY5" fmla="*/ 3615070 h 3615070"/>
              <a:gd name="connsiteX6" fmla="*/ 0 w 6150752"/>
              <a:gd name="connsiteY6" fmla="*/ 3278362 h 3615070"/>
              <a:gd name="connsiteX7" fmla="*/ 0 w 6150752"/>
              <a:gd name="connsiteY7" fmla="*/ 336708 h 3615070"/>
              <a:gd name="connsiteX8" fmla="*/ 336708 w 6150752"/>
              <a:gd name="connsiteY8" fmla="*/ 0 h 361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752" h="3615070">
                <a:moveTo>
                  <a:pt x="336708" y="0"/>
                </a:moveTo>
                <a:lnTo>
                  <a:pt x="5814044" y="0"/>
                </a:lnTo>
                <a:cubicBezTo>
                  <a:pt x="6000003" y="0"/>
                  <a:pt x="6150752" y="150749"/>
                  <a:pt x="6150752" y="336708"/>
                </a:cubicBezTo>
                <a:lnTo>
                  <a:pt x="6150752" y="3278362"/>
                </a:lnTo>
                <a:cubicBezTo>
                  <a:pt x="6150752" y="3464321"/>
                  <a:pt x="6000003" y="3615070"/>
                  <a:pt x="5814044" y="3615070"/>
                </a:cubicBezTo>
                <a:lnTo>
                  <a:pt x="336708" y="3615070"/>
                </a:lnTo>
                <a:cubicBezTo>
                  <a:pt x="150749" y="3615070"/>
                  <a:pt x="0" y="3464321"/>
                  <a:pt x="0" y="3278362"/>
                </a:cubicBezTo>
                <a:lnTo>
                  <a:pt x="0" y="336708"/>
                </a:lnTo>
                <a:cubicBezTo>
                  <a:pt x="0" y="150749"/>
                  <a:pt x="150749" y="0"/>
                  <a:pt x="336708" y="0"/>
                </a:cubicBezTo>
                <a:close/>
              </a:path>
            </a:pathLst>
          </a:custGeom>
        </p:spPr>
      </p:pic>
    </p:spTree>
    <p:extLst>
      <p:ext uri="{BB962C8B-B14F-4D97-AF65-F5344CB8AC3E}">
        <p14:creationId xmlns:p14="http://schemas.microsoft.com/office/powerpoint/2010/main" val="316883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319403"/>
            <a:ext cx="8220075" cy="994306"/>
          </a:xfrm>
        </p:spPr>
        <p:txBody>
          <a:bodyPr/>
          <a:lstStyle/>
          <a:p>
            <a:r>
              <a:rPr lang="en-GB" sz="3600" dirty="0"/>
              <a:t>Fog</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tx1">
                    <a:lumMod val="75000"/>
                    <a:lumOff val="25000"/>
                  </a:schemeClr>
                </a:solidFill>
                <a:latin typeface="Arial" panose="020B0604020202020204" pitchFamily="34" charset="0"/>
                <a:ea typeface="Tuffy" panose="020B0603060100000000" pitchFamily="34" charset="0"/>
                <a:cs typeface="Arial" panose="020B0604020202020204" pitchFamily="34" charset="0"/>
              </a:rPr>
              <a:t>Photo courtesy of (Shannon Elliott @flickr.com) - granted under creative commons licence – attribution</a:t>
            </a:r>
          </a:p>
        </p:txBody>
      </p:sp>
      <p:sp>
        <p:nvSpPr>
          <p:cNvPr id="2" name="TextBox 1"/>
          <p:cNvSpPr txBox="1"/>
          <p:nvPr/>
        </p:nvSpPr>
        <p:spPr>
          <a:xfrm>
            <a:off x="649320" y="4880341"/>
            <a:ext cx="7848601" cy="1200329"/>
          </a:xfrm>
          <a:prstGeom prst="rect">
            <a:avLst/>
          </a:prstGeom>
          <a:noFill/>
        </p:spPr>
        <p:txBody>
          <a:bodyPr wrap="square" rtlCol="0">
            <a:spAutoFit/>
          </a:bodyPr>
          <a:lstStyle/>
          <a:p>
            <a:pPr algn="ctr">
              <a:spcBef>
                <a:spcPct val="0"/>
              </a:spcBef>
              <a:buFontTx/>
              <a:buNone/>
            </a:pPr>
            <a:r>
              <a:rPr lang="en-GB" altLang="en-US" dirty="0">
                <a:latin typeface="Twinkl" pitchFamily="2" charset="0"/>
              </a:rPr>
              <a:t>Fog is made up of lots of tiny drops of water. </a:t>
            </a:r>
          </a:p>
          <a:p>
            <a:pPr algn="ctr">
              <a:spcBef>
                <a:spcPct val="0"/>
              </a:spcBef>
              <a:buFontTx/>
              <a:buNone/>
            </a:pPr>
            <a:r>
              <a:rPr lang="en-GB" altLang="en-US" dirty="0">
                <a:latin typeface="Twinkl" pitchFamily="2" charset="0"/>
              </a:rPr>
              <a:t>It is like a cloud but instead of being in the sky it is just above the ground. </a:t>
            </a:r>
          </a:p>
          <a:p>
            <a:pPr algn="ctr">
              <a:spcBef>
                <a:spcPct val="0"/>
              </a:spcBef>
              <a:buFontTx/>
              <a:buNone/>
            </a:pPr>
            <a:r>
              <a:rPr lang="en-GB" altLang="en-US" dirty="0">
                <a:latin typeface="Twinkl" pitchFamily="2" charset="0"/>
              </a:rPr>
              <a:t>When it is a foggy day it can be hard to see what is around you. </a:t>
            </a:r>
          </a:p>
          <a:p>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l="970" t="6581" r="735" b="6581"/>
          <a:stretch>
            <a:fillRect/>
          </a:stretch>
        </p:blipFill>
        <p:spPr>
          <a:xfrm>
            <a:off x="1499191" y="1180214"/>
            <a:ext cx="6150752" cy="3615070"/>
          </a:xfrm>
          <a:custGeom>
            <a:avLst/>
            <a:gdLst>
              <a:gd name="connsiteX0" fmla="*/ 336708 w 6150752"/>
              <a:gd name="connsiteY0" fmla="*/ 0 h 3615070"/>
              <a:gd name="connsiteX1" fmla="*/ 5814044 w 6150752"/>
              <a:gd name="connsiteY1" fmla="*/ 0 h 3615070"/>
              <a:gd name="connsiteX2" fmla="*/ 6150752 w 6150752"/>
              <a:gd name="connsiteY2" fmla="*/ 336708 h 3615070"/>
              <a:gd name="connsiteX3" fmla="*/ 6150752 w 6150752"/>
              <a:gd name="connsiteY3" fmla="*/ 3278362 h 3615070"/>
              <a:gd name="connsiteX4" fmla="*/ 5814044 w 6150752"/>
              <a:gd name="connsiteY4" fmla="*/ 3615070 h 3615070"/>
              <a:gd name="connsiteX5" fmla="*/ 336708 w 6150752"/>
              <a:gd name="connsiteY5" fmla="*/ 3615070 h 3615070"/>
              <a:gd name="connsiteX6" fmla="*/ 0 w 6150752"/>
              <a:gd name="connsiteY6" fmla="*/ 3278362 h 3615070"/>
              <a:gd name="connsiteX7" fmla="*/ 0 w 6150752"/>
              <a:gd name="connsiteY7" fmla="*/ 336708 h 3615070"/>
              <a:gd name="connsiteX8" fmla="*/ 336708 w 6150752"/>
              <a:gd name="connsiteY8" fmla="*/ 0 h 361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0752" h="3615070">
                <a:moveTo>
                  <a:pt x="336708" y="0"/>
                </a:moveTo>
                <a:lnTo>
                  <a:pt x="5814044" y="0"/>
                </a:lnTo>
                <a:cubicBezTo>
                  <a:pt x="6000003" y="0"/>
                  <a:pt x="6150752" y="150749"/>
                  <a:pt x="6150752" y="336708"/>
                </a:cubicBezTo>
                <a:lnTo>
                  <a:pt x="6150752" y="3278362"/>
                </a:lnTo>
                <a:cubicBezTo>
                  <a:pt x="6150752" y="3464321"/>
                  <a:pt x="6000003" y="3615070"/>
                  <a:pt x="5814044" y="3615070"/>
                </a:cubicBezTo>
                <a:lnTo>
                  <a:pt x="336708" y="3615070"/>
                </a:lnTo>
                <a:cubicBezTo>
                  <a:pt x="150749" y="3615070"/>
                  <a:pt x="0" y="3464321"/>
                  <a:pt x="0" y="3278362"/>
                </a:cubicBezTo>
                <a:lnTo>
                  <a:pt x="0" y="336708"/>
                </a:lnTo>
                <a:cubicBezTo>
                  <a:pt x="0" y="150749"/>
                  <a:pt x="150749" y="0"/>
                  <a:pt x="336708" y="0"/>
                </a:cubicBezTo>
                <a:close/>
              </a:path>
            </a:pathLst>
          </a:custGeom>
        </p:spPr>
      </p:pic>
    </p:spTree>
    <p:extLst>
      <p:ext uri="{BB962C8B-B14F-4D97-AF65-F5344CB8AC3E}">
        <p14:creationId xmlns:p14="http://schemas.microsoft.com/office/powerpoint/2010/main" val="973906111"/>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24</TotalTime>
  <Words>499</Words>
  <Application>Microsoft Macintosh PowerPoint</Application>
  <PresentationFormat>On-screen Show (4:3)</PresentationFormat>
  <Paragraphs>38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Twinkl</vt:lpstr>
      <vt:lpstr>Twinkl SemiBold</vt:lpstr>
      <vt:lpstr>Calibri</vt:lpstr>
      <vt:lpstr>Arial</vt:lpstr>
      <vt:lpstr>Office Theme</vt:lpstr>
      <vt:lpstr>PowerPoint Presentation</vt:lpstr>
      <vt:lpstr>Sun</vt:lpstr>
      <vt:lpstr>Rain</vt:lpstr>
      <vt:lpstr>Clouds</vt:lpstr>
      <vt:lpstr>Lightning</vt:lpstr>
      <vt:lpstr>Snow</vt:lpstr>
      <vt:lpstr>Wind</vt:lpstr>
      <vt:lpstr>Rainbow</vt:lpstr>
      <vt:lpstr>Fog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Beard</dc:creator>
  <cp:lastModifiedBy>Samantha Mollett</cp:lastModifiedBy>
  <cp:revision>5</cp:revision>
  <dcterms:created xsi:type="dcterms:W3CDTF">2017-11-22T14:45:17Z</dcterms:created>
  <dcterms:modified xsi:type="dcterms:W3CDTF">2021-01-18T21:37:55Z</dcterms:modified>
</cp:coreProperties>
</file>